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 id="2147483660" r:id="rId2"/>
  </p:sldMasterIdLst>
  <p:notesMasterIdLst>
    <p:notesMasterId r:id="rId20"/>
  </p:notesMasterIdLst>
  <p:sldIdLst>
    <p:sldId id="522" r:id="rId3"/>
    <p:sldId id="734" r:id="rId4"/>
    <p:sldId id="1035" r:id="rId5"/>
    <p:sldId id="1034" r:id="rId6"/>
    <p:sldId id="1040" r:id="rId7"/>
    <p:sldId id="1041" r:id="rId8"/>
    <p:sldId id="1042" r:id="rId9"/>
    <p:sldId id="938" r:id="rId10"/>
    <p:sldId id="939" r:id="rId11"/>
    <p:sldId id="1036" r:id="rId12"/>
    <p:sldId id="936" r:id="rId13"/>
    <p:sldId id="867" r:id="rId14"/>
    <p:sldId id="935" r:id="rId15"/>
    <p:sldId id="1038" r:id="rId16"/>
    <p:sldId id="940" r:id="rId17"/>
    <p:sldId id="790" r:id="rId18"/>
    <p:sldId id="1039"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p:cViewPr varScale="1">
        <p:scale>
          <a:sx n="111" d="100"/>
          <a:sy n="111" d="100"/>
        </p:scale>
        <p:origin x="151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F4B1D99-4826-4543-8FF6-B354AC1D2010}" type="datetimeFigureOut">
              <a:rPr lang="he-IL" smtClean="0"/>
              <a:t>י"ז/סיון/תשע"ח</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2EB30CC-8D9D-4A33-8A6A-E1DFF8C59F84}" type="slidenum">
              <a:rPr lang="he-IL" smtClean="0"/>
              <a:t>‹#›</a:t>
            </a:fld>
            <a:endParaRPr lang="he-IL"/>
          </a:p>
        </p:txBody>
      </p:sp>
    </p:spTree>
    <p:extLst>
      <p:ext uri="{BB962C8B-B14F-4D97-AF65-F5344CB8AC3E}">
        <p14:creationId xmlns:p14="http://schemas.microsoft.com/office/powerpoint/2010/main" val="20229560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CEDA-5A78-46C8-8742-0A3092D081C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60433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CEDA-5A78-46C8-8742-0A3092D081C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8261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CEDA-5A78-46C8-8742-0A3092D081C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93180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29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28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B30CC-8D9D-4A33-8A6A-E1DFF8C59F84}" type="slidenum">
              <a:rPr lang="he-IL" smtClean="0"/>
              <a:t>8</a:t>
            </a:fld>
            <a:endParaRPr lang="he-IL"/>
          </a:p>
        </p:txBody>
      </p:sp>
    </p:spTree>
    <p:extLst>
      <p:ext uri="{BB962C8B-B14F-4D97-AF65-F5344CB8AC3E}">
        <p14:creationId xmlns:p14="http://schemas.microsoft.com/office/powerpoint/2010/main" val="13677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CEDA-5A78-46C8-8742-0A3092D081C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18009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0C2CEDA-5A78-46C8-8742-0A3092D081CC}"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50424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774A35E4-3277-46B4-85A3-2F40E24A5D20}" type="datetime8">
              <a:rPr lang="he-IL" smtClean="0"/>
              <a:t>31 מאי 18</a:t>
            </a:fld>
            <a:endParaRPr lang="he-IL"/>
          </a:p>
        </p:txBody>
      </p:sp>
      <p:sp>
        <p:nvSpPr>
          <p:cNvPr id="5" name="Footer Placeholder 4"/>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EBFEA96F-18BA-4DFC-9846-79B2CA2F4640}" type="datetime8">
              <a:rPr lang="he-IL" smtClean="0"/>
              <a:t>31 מאי 18</a:t>
            </a:fld>
            <a:endParaRPr lang="he-IL"/>
          </a:p>
        </p:txBody>
      </p:sp>
      <p:sp>
        <p:nvSpPr>
          <p:cNvPr id="5" name="Footer Placeholder 4"/>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2A46E814-0725-41C6-81A9-1656DE684F54}" type="datetime8">
              <a:rPr lang="he-IL" smtClean="0"/>
              <a:t>31 מאי 18</a:t>
            </a:fld>
            <a:endParaRPr lang="he-IL"/>
          </a:p>
        </p:txBody>
      </p:sp>
      <p:sp>
        <p:nvSpPr>
          <p:cNvPr id="5" name="Footer Placeholder 4"/>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defRPr/>
            </a:lvl1pPr>
          </a:lstStyle>
          <a:p>
            <a:pPr>
              <a:defRPr/>
            </a:pPr>
            <a:fld id="{E322E7F7-B36F-4EFE-B4C5-EFD226F4C377}" type="datetime8">
              <a:rPr lang="he-IL" smtClean="0">
                <a:solidFill>
                  <a:srgbClr val="000000"/>
                </a:solidFill>
              </a:rPr>
              <a:t>31 מאי 18</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FADDA09-89A5-4A4B-98A2-BEF8DB1212DB}"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79577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fld id="{D52730C0-3003-4B97-8D8F-79181187FB0B}" type="datetime8">
              <a:rPr lang="he-IL" smtClean="0">
                <a:solidFill>
                  <a:srgbClr val="000000"/>
                </a:solidFill>
              </a:rPr>
              <a:t>31 מאי 18</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50BE657-ED01-4396-8723-2ABE5E55D749}"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99383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p:cNvSpPr>
            <a:spLocks noGrp="1" noChangeArrowheads="1"/>
          </p:cNvSpPr>
          <p:nvPr>
            <p:ph type="dt" sz="half" idx="10"/>
          </p:nvPr>
        </p:nvSpPr>
        <p:spPr/>
        <p:txBody>
          <a:bodyPr/>
          <a:lstStyle>
            <a:lvl1pPr>
              <a:defRPr/>
            </a:lvl1pPr>
          </a:lstStyle>
          <a:p>
            <a:pPr>
              <a:defRPr/>
            </a:pPr>
            <a:fld id="{5F2A0760-00F1-44A1-A1E6-3129E2722CAE}" type="datetime8">
              <a:rPr lang="he-IL" smtClean="0">
                <a:solidFill>
                  <a:srgbClr val="000000"/>
                </a:solidFill>
              </a:rPr>
              <a:t>31 מאי 18</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E177B30-71C7-4737-A8C5-AAFE6C3387BC}"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09476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p:txBody>
          <a:bodyPr/>
          <a:lstStyle>
            <a:lvl1pPr>
              <a:defRPr/>
            </a:lvl1pPr>
          </a:lstStyle>
          <a:p>
            <a:pPr>
              <a:defRPr/>
            </a:pPr>
            <a:fld id="{D6E32F03-937F-4FA2-89FE-C14AD86C326B}" type="datetime8">
              <a:rPr lang="he-IL" smtClean="0">
                <a:solidFill>
                  <a:srgbClr val="000000"/>
                </a:solidFill>
              </a:rPr>
              <a:t>31 מאי 18</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F5748F7-CE08-4F00-8B84-9B989DF007D4}"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75701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defRPr/>
            </a:lvl1pPr>
          </a:lstStyle>
          <a:p>
            <a:pPr>
              <a:defRPr/>
            </a:pPr>
            <a:fld id="{6588C152-5F6D-4F1D-B69E-BB6C1FAD999B}" type="datetime8">
              <a:rPr lang="he-IL" smtClean="0">
                <a:solidFill>
                  <a:srgbClr val="000000"/>
                </a:solidFill>
              </a:rPr>
              <a:t>31 מאי 18</a:t>
            </a:fld>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509EE23C-CCBB-46C0-AEE1-AFF0F7184EDF}"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84802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defRPr/>
            </a:lvl1pPr>
          </a:lstStyle>
          <a:p>
            <a:pPr>
              <a:defRPr/>
            </a:pPr>
            <a:fld id="{48C8BC71-D997-43EB-AC3D-44DC3CEFA297}" type="datetime8">
              <a:rPr lang="he-IL" smtClean="0">
                <a:solidFill>
                  <a:srgbClr val="000000"/>
                </a:solidFill>
              </a:rPr>
              <a:t>31 מאי 18</a:t>
            </a:fld>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F33AA025-540E-431A-A5E0-1EB0F0C91DA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4426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93CE4E2-8D8B-4F57-ADD6-6C569A646D0D}" type="datetime8">
              <a:rPr lang="he-IL" smtClean="0">
                <a:solidFill>
                  <a:srgbClr val="000000"/>
                </a:solidFill>
              </a:rPr>
              <a:t>31 מאי 18</a:t>
            </a:fld>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2A97AE7B-5E55-4DF1-9DDE-864993571A9B}"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13449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fld id="{70A3A724-852C-45C6-842E-6D72F37319DE}" type="datetime8">
              <a:rPr lang="he-IL" smtClean="0">
                <a:solidFill>
                  <a:srgbClr val="000000"/>
                </a:solidFill>
              </a:rPr>
              <a:t>31 מאי 18</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B34B08F-2A5A-4808-AA7C-9139B9C5099B}"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4218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BE1E8688-5269-4CC5-B3DF-2AE1473195BD}" type="datetime8">
              <a:rPr lang="he-IL" smtClean="0"/>
              <a:t>31 מאי 18</a:t>
            </a:fld>
            <a:endParaRPr lang="he-IL"/>
          </a:p>
        </p:txBody>
      </p:sp>
      <p:sp>
        <p:nvSpPr>
          <p:cNvPr id="5" name="Footer Placeholder 4"/>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fld id="{AEEDBF11-CC0B-437A-A970-DCFB8D1BD8BD}" type="datetime8">
              <a:rPr lang="he-IL" smtClean="0">
                <a:solidFill>
                  <a:srgbClr val="000000"/>
                </a:solidFill>
              </a:rPr>
              <a:t>31 מאי 18</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570FFA8-4AE8-4FD0-A9BC-A4F3151F4A91}"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5251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fld id="{5D7CFF68-F9BD-4C84-B694-9B9A9E58B8DB}" type="datetime8">
              <a:rPr lang="he-IL" smtClean="0">
                <a:solidFill>
                  <a:srgbClr val="000000"/>
                </a:solidFill>
              </a:rPr>
              <a:t>31 מאי 18</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9B62884-8BCE-4235-A6F7-56DE4CACE606}"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6188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fld id="{3CE81C86-0F53-4AD2-8A00-6F2CF57CCEBC}" type="datetime8">
              <a:rPr lang="he-IL" smtClean="0">
                <a:solidFill>
                  <a:srgbClr val="000000"/>
                </a:solidFill>
              </a:rPr>
              <a:t>31 מאי 18</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ACDFAA1-03C7-4C3E-906C-AA927678D36E}" type="slidenum">
              <a:rPr lang="he-IL">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12240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64537-F5C2-4E8B-AAFA-943023885C59}" type="datetime8">
              <a:rPr lang="he-IL" smtClean="0"/>
              <a:t>31 מאי 18</a:t>
            </a:fld>
            <a:endParaRPr lang="he-IL"/>
          </a:p>
        </p:txBody>
      </p:sp>
      <p:sp>
        <p:nvSpPr>
          <p:cNvPr id="5" name="Footer Placeholder 4"/>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23BD69F0-77D2-40FD-A546-BB046FAECC27}" type="datetime8">
              <a:rPr lang="he-IL" smtClean="0"/>
              <a:t>31 מאי 18</a:t>
            </a:fld>
            <a:endParaRPr lang="he-IL"/>
          </a:p>
        </p:txBody>
      </p:sp>
      <p:sp>
        <p:nvSpPr>
          <p:cNvPr id="6" name="Footer Placeholder 5"/>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7" name="Slide Number Placeholder 6"/>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36FC3DEE-F3C8-4DEA-8743-B3648B44B3BF}" type="datetime8">
              <a:rPr lang="he-IL" smtClean="0"/>
              <a:t>31 מאי 18</a:t>
            </a:fld>
            <a:endParaRPr lang="he-IL"/>
          </a:p>
        </p:txBody>
      </p:sp>
      <p:sp>
        <p:nvSpPr>
          <p:cNvPr id="8" name="Footer Placeholder 7"/>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9" name="Slide Number Placeholder 8"/>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A028A350-353C-46D4-8C1E-57E3634D5FEA}" type="datetime8">
              <a:rPr lang="he-IL" smtClean="0"/>
              <a:t>31 מאי 18</a:t>
            </a:fld>
            <a:endParaRPr lang="he-IL"/>
          </a:p>
        </p:txBody>
      </p:sp>
      <p:sp>
        <p:nvSpPr>
          <p:cNvPr id="4" name="Footer Placeholder 3"/>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5" name="Slide Number Placeholder 4"/>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4EB62-2300-4FD2-BF8C-208D4DCCE01E}" type="datetime8">
              <a:rPr lang="he-IL" smtClean="0"/>
              <a:t>31 מאי 18</a:t>
            </a:fld>
            <a:endParaRPr lang="he-IL"/>
          </a:p>
        </p:txBody>
      </p:sp>
      <p:sp>
        <p:nvSpPr>
          <p:cNvPr id="3" name="Footer Placeholder 2"/>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4" name="Slide Number Placeholder 3"/>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30EB03-19D9-48EC-80A2-20A04B388DB5}" type="datetime8">
              <a:rPr lang="he-IL" smtClean="0"/>
              <a:t>31 מאי 18</a:t>
            </a:fld>
            <a:endParaRPr lang="he-IL"/>
          </a:p>
        </p:txBody>
      </p:sp>
      <p:sp>
        <p:nvSpPr>
          <p:cNvPr id="6" name="Footer Placeholder 5"/>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7" name="Slide Number Placeholder 6"/>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0A0AA8-E6C9-4F2E-8CA1-D849838393C9}" type="datetime8">
              <a:rPr lang="he-IL" smtClean="0"/>
              <a:t>31 מאי 18</a:t>
            </a:fld>
            <a:endParaRPr lang="he-IL"/>
          </a:p>
        </p:txBody>
      </p:sp>
      <p:sp>
        <p:nvSpPr>
          <p:cNvPr id="6" name="Footer Placeholder 5"/>
          <p:cNvSpPr>
            <a:spLocks noGrp="1"/>
          </p:cNvSpPr>
          <p:nvPr>
            <p:ph type="ftr" sz="quarter" idx="11"/>
          </p:nvPr>
        </p:nvSpPr>
        <p:spPr/>
        <p:txBody>
          <a:bodyPr/>
          <a:lstStyle/>
          <a:p>
            <a:r>
              <a:rPr lang="he-IL"/>
              <a:t>כל הזכויות שמורות למרכז הישראלי לאוריגאמי ©</a:t>
            </a:r>
            <a:r>
              <a:rPr lang="en-US"/>
              <a:t>www.origametria.co.il    </a:t>
            </a:r>
            <a:r>
              <a:rPr lang="he-IL"/>
              <a:t>אוריגאמטריה ® </a:t>
            </a:r>
          </a:p>
        </p:txBody>
      </p:sp>
      <p:sp>
        <p:nvSpPr>
          <p:cNvPr id="7" name="Slide Number Placeholder 6"/>
          <p:cNvSpPr>
            <a:spLocks noGrp="1"/>
          </p:cNvSpPr>
          <p:nvPr>
            <p:ph type="sldNum" sz="quarter" idx="12"/>
          </p:nvPr>
        </p:nvSpPr>
        <p:spPr/>
        <p:txBody>
          <a:bodyPr/>
          <a:lstStyle/>
          <a:p>
            <a:fld id="{2FB49400-5F33-4537-A42D-48339F5B3A04}"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AEDB7EE-F93B-4506-99B3-D8BC3583FC45}" type="datetime8">
              <a:rPr lang="he-IL" smtClean="0"/>
              <a:t>31 מאי 18</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he-IL"/>
              <a:t>כל הזכויות שמורות למרכז הישראלי לאוריגאמי ©</a:t>
            </a:r>
            <a:r>
              <a:rPr lang="en-US"/>
              <a:t>www.origametria.co.il    </a:t>
            </a:r>
            <a:r>
              <a:rPr lang="he-IL"/>
              <a:t>אוריגאמטריה ® </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FB49400-5F33-4537-A42D-48339F5B3A04}"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676"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fld id="{6613D2F2-23D1-4C80-9836-BFEECF6F9554}" type="datetime8">
              <a:rPr lang="he-IL" smtClean="0">
                <a:solidFill>
                  <a:srgbClr val="000000"/>
                </a:solidFill>
              </a:rPr>
              <a:t>31 מאי 18</a:t>
            </a:fld>
            <a:endParaRPr lang="en-US">
              <a:solidFill>
                <a:srgbClr val="000000"/>
              </a:solidFill>
            </a:endParaRPr>
          </a:p>
        </p:txBody>
      </p:sp>
      <p:sp>
        <p:nvSpPr>
          <p:cNvPr id="156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r>
              <a:rPr lang="he-IL">
                <a:solidFill>
                  <a:srgbClr val="000000"/>
                </a:solidFill>
              </a:rPr>
              <a:t>כל הזכויות שמורות למרכז הישראלי לאוריגאמי ©</a:t>
            </a:r>
            <a:r>
              <a:rPr lang="en-US">
                <a:solidFill>
                  <a:srgbClr val="000000"/>
                </a:solidFill>
              </a:rPr>
              <a:t>www.origametria.co.il    </a:t>
            </a:r>
            <a:r>
              <a:rPr lang="he-IL">
                <a:solidFill>
                  <a:srgbClr val="000000"/>
                </a:solidFill>
              </a:rPr>
              <a:t>אוריגאמטריה ® </a:t>
            </a:r>
            <a:endParaRPr lang="en-US">
              <a:solidFill>
                <a:srgbClr val="000000"/>
              </a:solidFill>
            </a:endParaRPr>
          </a:p>
        </p:txBody>
      </p:sp>
      <p:sp>
        <p:nvSpPr>
          <p:cNvPr id="156678"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44A54F5E-851D-4256-84EC-C2BCFB36D8B5}" type="slidenum">
              <a:rPr lang="he-IL">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17236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3.jpeg"/><Relationship Id="rId12" Type="http://schemas.openxmlformats.org/officeDocument/2006/relationships/image" Target="../media/image27.png"/><Relationship Id="rId17" Type="http://schemas.microsoft.com/office/2007/relationships/hdphoto" Target="../media/hdphoto4.wdp"/><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5" Type="http://schemas.openxmlformats.org/officeDocument/2006/relationships/image" Target="../media/image29.png"/><Relationship Id="rId10" Type="http://schemas.openxmlformats.org/officeDocument/2006/relationships/image" Target="../media/image25.jpe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goo.gl/ZVL1nt" TargetMode="External"/><Relationship Id="rId2" Type="http://schemas.openxmlformats.org/officeDocument/2006/relationships/hyperlink" Target="http://www.origametria.co.il/"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goo.gl/m9X6B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origametria.ioc@gmail.com" TargetMode="External"/><Relationship Id="rId7" Type="http://schemas.openxmlformats.org/officeDocument/2006/relationships/image" Target="../media/image38.jpeg"/><Relationship Id="rId2" Type="http://schemas.openxmlformats.org/officeDocument/2006/relationships/hyperlink" Target="http://www.origametria.co.il/"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origami@netvision.net.il" TargetMode="External"/><Relationship Id="rId4" Type="http://schemas.openxmlformats.org/officeDocument/2006/relationships/hyperlink" Target="mailto:paperart@netvision.net.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s://goo.gl/efZGGQ" TargetMode="External"/><Relationship Id="rId4" Type="http://schemas.openxmlformats.org/officeDocument/2006/relationships/hyperlink" Target="https://goo.gl/sD474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irl taking a selfie&#10;&#10;Description generated with high confidence">
            <a:extLst>
              <a:ext uri="{FF2B5EF4-FFF2-40B4-BE49-F238E27FC236}">
                <a16:creationId xmlns:a16="http://schemas.microsoft.com/office/drawing/2014/main" id="{73E9B9E8-54E9-4959-8C2A-11EA80E56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885836">
            <a:off x="2762365" y="739220"/>
            <a:ext cx="3431389" cy="3431389"/>
          </a:xfrm>
          <a:prstGeom prst="rect">
            <a:avLst/>
          </a:prstGeom>
        </p:spPr>
      </p:pic>
      <p:sp>
        <p:nvSpPr>
          <p:cNvPr id="11" name="כותרת 1">
            <a:extLst>
              <a:ext uri="{FF2B5EF4-FFF2-40B4-BE49-F238E27FC236}">
                <a16:creationId xmlns:a16="http://schemas.microsoft.com/office/drawing/2014/main" id="{28F7B6BF-157E-4F7A-B6AB-77FED5823B12}"/>
              </a:ext>
            </a:extLst>
          </p:cNvPr>
          <p:cNvSpPr>
            <a:spLocks noGrp="1"/>
          </p:cNvSpPr>
          <p:nvPr>
            <p:ph type="ctrTitle"/>
          </p:nvPr>
        </p:nvSpPr>
        <p:spPr>
          <a:xfrm>
            <a:off x="0" y="5085184"/>
            <a:ext cx="9100191" cy="737921"/>
          </a:xfrm>
          <a:solidFill>
            <a:schemeClr val="accent2"/>
          </a:solidFill>
          <a:ln>
            <a:solidFill>
              <a:schemeClr val="accent2"/>
            </a:solidFill>
          </a:ln>
        </p:spPr>
        <p:txBody>
          <a:bodyPr>
            <a:normAutofit fontScale="90000"/>
          </a:bodyPr>
          <a:lstStyle/>
          <a:p>
            <a:pPr lvl="0" eaLnBrk="1" fontAlgn="auto" hangingPunct="1">
              <a:spcBef>
                <a:spcPts val="0"/>
              </a:spcBef>
              <a:spcAft>
                <a:spcPts val="0"/>
              </a:spcAft>
              <a:defRPr/>
            </a:pPr>
            <a:r>
              <a:rPr lang="he-IL" sz="2800" dirty="0">
                <a:solidFill>
                  <a:sysClr val="windowText" lastClr="000000"/>
                </a:solidFill>
                <a:latin typeface="Guttman-Aram" panose="02010401010101010101" pitchFamily="2" charset="-79"/>
                <a:cs typeface="Guttman-Aram" panose="02010401010101010101" pitchFamily="2" charset="-79"/>
              </a:rPr>
              <a:t>אוריגאמטריה בגן – קיפולי נייר </a:t>
            </a:r>
            <a:br>
              <a:rPr lang="he-IL" sz="2800" dirty="0">
                <a:solidFill>
                  <a:sysClr val="windowText" lastClr="000000"/>
                </a:solidFill>
                <a:latin typeface="Guttman-Aram" panose="02010401010101010101" pitchFamily="2" charset="-79"/>
                <a:cs typeface="Guttman-Aram" panose="02010401010101010101" pitchFamily="2" charset="-79"/>
              </a:rPr>
            </a:br>
            <a:r>
              <a:rPr lang="he-IL" sz="2800" dirty="0">
                <a:solidFill>
                  <a:sysClr val="windowText" lastClr="000000"/>
                </a:solidFill>
                <a:latin typeface="Guttman-Aram" panose="02010401010101010101" pitchFamily="2" charset="-79"/>
                <a:cs typeface="Guttman-Aram" panose="02010401010101010101" pitchFamily="2" charset="-79"/>
              </a:rPr>
              <a:t>אתר מתוקשב המלווה את הגננת בפעילויות בגן</a:t>
            </a:r>
            <a:endParaRPr lang="en-US" sz="2800" dirty="0">
              <a:solidFill>
                <a:sysClr val="windowText" lastClr="000000"/>
              </a:solidFill>
              <a:cs typeface="Guttman-Aram" panose="02010401010101010101" pitchFamily="2" charset="-79"/>
            </a:endParaRPr>
          </a:p>
        </p:txBody>
      </p:sp>
      <p:pic>
        <p:nvPicPr>
          <p:cNvPr id="8" name="Picture 7">
            <a:extLst>
              <a:ext uri="{FF2B5EF4-FFF2-40B4-BE49-F238E27FC236}">
                <a16:creationId xmlns:a16="http://schemas.microsoft.com/office/drawing/2014/main" id="{83ABFA93-6D22-4FD8-88DD-9844D8CFD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264" y="2996952"/>
            <a:ext cx="1905000" cy="1905000"/>
          </a:xfrm>
          <a:prstGeom prst="rect">
            <a:avLst/>
          </a:prstGeom>
        </p:spPr>
      </p:pic>
      <p:pic>
        <p:nvPicPr>
          <p:cNvPr id="7" name="Picture 6" descr="לוגו למייל בעברית">
            <a:extLst>
              <a:ext uri="{FF2B5EF4-FFF2-40B4-BE49-F238E27FC236}">
                <a16:creationId xmlns:a16="http://schemas.microsoft.com/office/drawing/2014/main" id="{C7B1A202-BD62-4B03-A838-E57EAE06DD4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73016"/>
            <a:ext cx="2781300" cy="1400175"/>
          </a:xfrm>
          <a:prstGeom prst="rect">
            <a:avLst/>
          </a:prstGeom>
          <a:noFill/>
          <a:ln>
            <a:noFill/>
          </a:ln>
        </p:spPr>
      </p:pic>
      <p:sp>
        <p:nvSpPr>
          <p:cNvPr id="9" name="כותרת 1">
            <a:extLst>
              <a:ext uri="{FF2B5EF4-FFF2-40B4-BE49-F238E27FC236}">
                <a16:creationId xmlns:a16="http://schemas.microsoft.com/office/drawing/2014/main" id="{703F9FD4-F35D-49B9-9C2C-30585369097A}"/>
              </a:ext>
            </a:extLst>
          </p:cNvPr>
          <p:cNvSpPr txBox="1">
            <a:spLocks/>
          </p:cNvSpPr>
          <p:nvPr/>
        </p:nvSpPr>
        <p:spPr bwMode="auto">
          <a:xfrm>
            <a:off x="2123728" y="6021288"/>
            <a:ext cx="4680520" cy="432048"/>
          </a:xfrm>
          <a:prstGeom prst="rect">
            <a:avLst/>
          </a:prstGeom>
          <a:solidFill>
            <a:schemeClr val="accent2"/>
          </a:solidFill>
          <a:ln>
            <a:solidFill>
              <a:schemeClr val="accent2"/>
            </a:solidFill>
          </a:ln>
          <a:extLst/>
        </p:spPr>
        <p:txBody>
          <a:bodyPr vert="horz" wrap="square" lIns="91440" tIns="45720" rIns="91440" bIns="45720" numCol="1" anchor="ctr" anchorCtr="0" compatLnSpc="1">
            <a:prstTxWarp prst="textNoShape">
              <a:avLst/>
            </a:prstTxWarp>
            <a:normAutofit fontScale="90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fontAlgn="auto" hangingPunct="1">
              <a:spcBef>
                <a:spcPts val="0"/>
              </a:spcBef>
              <a:spcAft>
                <a:spcPts val="0"/>
              </a:spcAft>
              <a:defRPr/>
            </a:pPr>
            <a:r>
              <a:rPr lang="en-US" sz="2800" kern="0" dirty="0">
                <a:solidFill>
                  <a:sysClr val="windowText" lastClr="000000"/>
                </a:solidFill>
                <a:cs typeface="Guttman-Aram" panose="02010401010101010101" pitchFamily="2" charset="-79"/>
              </a:rPr>
              <a:t>www.origametria.co.il</a:t>
            </a:r>
          </a:p>
        </p:txBody>
      </p:sp>
    </p:spTree>
    <p:extLst>
      <p:ext uri="{BB962C8B-B14F-4D97-AF65-F5344CB8AC3E}">
        <p14:creationId xmlns:p14="http://schemas.microsoft.com/office/powerpoint/2010/main" val="39958359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20688"/>
            <a:ext cx="8496944" cy="5616624"/>
          </a:xfrm>
          <a:prstGeom prst="rect">
            <a:avLst/>
          </a:prstGeom>
          <a:noFill/>
          <a:ln w="9525">
            <a:solidFill>
              <a:srgbClr val="F8A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0000"/>
              </a:solidFill>
              <a:effectLst/>
              <a:uLnTx/>
              <a:uFillTx/>
            </a:endParaRPr>
          </a:p>
        </p:txBody>
      </p:sp>
      <p:sp>
        <p:nvSpPr>
          <p:cNvPr id="5" name="Rectangle 4"/>
          <p:cNvSpPr/>
          <p:nvPr/>
        </p:nvSpPr>
        <p:spPr>
          <a:xfrm>
            <a:off x="1979712" y="1052736"/>
            <a:ext cx="5654113" cy="954107"/>
          </a:xfrm>
          <a:prstGeom prst="rect">
            <a:avLst/>
          </a:prstGeom>
        </p:spPr>
        <p:txBody>
          <a:bodyPr wrap="square">
            <a:spAutoFit/>
          </a:bodyPr>
          <a:lstStyle/>
          <a:p>
            <a:pPr algn="ctr"/>
            <a:r>
              <a:rPr lang="he-IL" sz="2800" b="1" dirty="0">
                <a:latin typeface="Guttman-Aram" panose="02010401010101010101" pitchFamily="2" charset="-79"/>
                <a:cs typeface="Guttman-Aram" panose="02010401010101010101" pitchFamily="2" charset="-79"/>
              </a:rPr>
              <a:t>התוצר הסופי </a:t>
            </a:r>
          </a:p>
          <a:p>
            <a:pPr algn="ctr"/>
            <a:r>
              <a:rPr lang="he-IL" sz="2800" b="1" dirty="0">
                <a:latin typeface="Guttman-Aram" panose="02010401010101010101" pitchFamily="2" charset="-79"/>
                <a:cs typeface="Guttman-Aram" panose="02010401010101010101" pitchFamily="2" charset="-79"/>
              </a:rPr>
              <a:t> כל ילד מחליט מהו התוצר הסופי  </a:t>
            </a:r>
            <a:endParaRPr lang="he-IL" sz="2800" b="1" dirty="0">
              <a:latin typeface="Aharoni" panose="02010803020104030203" pitchFamily="2" charset="-79"/>
              <a:cs typeface="Aharoni" panose="02010803020104030203" pitchFamily="2" charset="-79"/>
            </a:endParaRPr>
          </a:p>
        </p:txBody>
      </p:sp>
      <p:sp>
        <p:nvSpPr>
          <p:cNvPr id="2" name="Footer Placeholder 1">
            <a:extLst>
              <a:ext uri="{FF2B5EF4-FFF2-40B4-BE49-F238E27FC236}">
                <a16:creationId xmlns:a16="http://schemas.microsoft.com/office/drawing/2014/main" id="{A8C548A2-517E-4CE1-B0CC-FA7CAF3391FE}"/>
              </a:ext>
            </a:extLst>
          </p:cNvPr>
          <p:cNvSpPr>
            <a:spLocks noGrp="1"/>
          </p:cNvSpPr>
          <p:nvPr>
            <p:ph type="ftr" sz="quarter" idx="11"/>
          </p:nvPr>
        </p:nvSpPr>
        <p:spPr/>
        <p:txBody>
          <a:bodyPr/>
          <a:lstStyle/>
          <a:p>
            <a:r>
              <a:rPr lang="en-US"/>
              <a:t>www.origametria.co.il</a:t>
            </a:r>
            <a:endParaRPr lang="he-IL"/>
          </a:p>
        </p:txBody>
      </p:sp>
      <p:pic>
        <p:nvPicPr>
          <p:cNvPr id="10" name="Picture 9">
            <a:extLst>
              <a:ext uri="{FF2B5EF4-FFF2-40B4-BE49-F238E27FC236}">
                <a16:creationId xmlns:a16="http://schemas.microsoft.com/office/drawing/2014/main" id="{992D46E5-13B8-4821-98F6-A972F8B7430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88" b="97942" l="0" r="100000"/>
                    </a14:imgEffect>
                  </a14:imgLayer>
                </a14:imgProps>
              </a:ext>
              <a:ext uri="{28A0092B-C50C-407E-A947-70E740481C1C}">
                <a14:useLocalDpi xmlns:a14="http://schemas.microsoft.com/office/drawing/2010/main" val="0"/>
              </a:ext>
            </a:extLst>
          </a:blip>
          <a:stretch>
            <a:fillRect/>
          </a:stretch>
        </p:blipFill>
        <p:spPr>
          <a:xfrm>
            <a:off x="4788024" y="3356992"/>
            <a:ext cx="1332656" cy="999492"/>
          </a:xfrm>
          <a:prstGeom prst="rect">
            <a:avLst/>
          </a:prstGeom>
        </p:spPr>
      </p:pic>
      <p:pic>
        <p:nvPicPr>
          <p:cNvPr id="11" name="Picture 10" descr="A close up of a hand&#10;&#10;Description generated with very high confidence">
            <a:extLst>
              <a:ext uri="{FF2B5EF4-FFF2-40B4-BE49-F238E27FC236}">
                <a16:creationId xmlns:a16="http://schemas.microsoft.com/office/drawing/2014/main" id="{186F9E83-3958-408C-87D1-AD10FAFA1B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060848"/>
            <a:ext cx="1349703" cy="1296144"/>
          </a:xfrm>
          <a:prstGeom prst="rect">
            <a:avLst/>
          </a:prstGeom>
        </p:spPr>
      </p:pic>
      <p:pic>
        <p:nvPicPr>
          <p:cNvPr id="12" name="Picture 11" descr="A hand holding a yellow toothbrush&#10;&#10;Description generated with high confidence">
            <a:extLst>
              <a:ext uri="{FF2B5EF4-FFF2-40B4-BE49-F238E27FC236}">
                <a16:creationId xmlns:a16="http://schemas.microsoft.com/office/drawing/2014/main" id="{E0E6FACF-B734-4D2F-B44E-790338A33F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01" t="-8642" r="15599" b="27641"/>
          <a:stretch/>
        </p:blipFill>
        <p:spPr>
          <a:xfrm>
            <a:off x="6012160" y="1916832"/>
            <a:ext cx="1351552" cy="1440160"/>
          </a:xfrm>
          <a:prstGeom prst="rect">
            <a:avLst/>
          </a:prstGeom>
        </p:spPr>
      </p:pic>
      <p:pic>
        <p:nvPicPr>
          <p:cNvPr id="13" name="Picture 12" descr="A picture containing indoor, wall, table, person&#10;&#10;Description generated with very high confidence">
            <a:extLst>
              <a:ext uri="{FF2B5EF4-FFF2-40B4-BE49-F238E27FC236}">
                <a16:creationId xmlns:a16="http://schemas.microsoft.com/office/drawing/2014/main" id="{EAFDDF5B-D800-41B8-86D2-18138B71DC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3329862" y="2222866"/>
            <a:ext cx="1296144" cy="972108"/>
          </a:xfrm>
          <a:prstGeom prst="rect">
            <a:avLst/>
          </a:prstGeom>
        </p:spPr>
      </p:pic>
      <p:pic>
        <p:nvPicPr>
          <p:cNvPr id="14" name="Picture 13">
            <a:extLst>
              <a:ext uri="{FF2B5EF4-FFF2-40B4-BE49-F238E27FC236}">
                <a16:creationId xmlns:a16="http://schemas.microsoft.com/office/drawing/2014/main" id="{0880808F-AD9A-44F5-9567-729D35123AB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7797" b="97276" l="20336" r="99047"/>
                    </a14:imgEffect>
                  </a14:imgLayer>
                </a14:imgProps>
              </a:ext>
              <a:ext uri="{28A0092B-C50C-407E-A947-70E740481C1C}">
                <a14:useLocalDpi xmlns:a14="http://schemas.microsoft.com/office/drawing/2010/main" val="0"/>
              </a:ext>
            </a:extLst>
          </a:blip>
          <a:srcRect l="20075" t="18500" r="4325" b="6951"/>
          <a:stretch/>
        </p:blipFill>
        <p:spPr>
          <a:xfrm>
            <a:off x="3419872" y="3501008"/>
            <a:ext cx="1224136" cy="905350"/>
          </a:xfrm>
          <a:prstGeom prst="rect">
            <a:avLst/>
          </a:prstGeom>
        </p:spPr>
      </p:pic>
      <p:pic>
        <p:nvPicPr>
          <p:cNvPr id="19" name="Picture 18" descr="A picture containing person, holding&#10;&#10;Description generated with very high confidence">
            <a:extLst>
              <a:ext uri="{FF2B5EF4-FFF2-40B4-BE49-F238E27FC236}">
                <a16:creationId xmlns:a16="http://schemas.microsoft.com/office/drawing/2014/main" id="{19BA095F-AAC4-4C5E-A8A0-96BD493F9F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27784" y="4653136"/>
            <a:ext cx="1368152" cy="1021891"/>
          </a:xfrm>
          <a:prstGeom prst="rect">
            <a:avLst/>
          </a:prstGeom>
        </p:spPr>
      </p:pic>
      <p:pic>
        <p:nvPicPr>
          <p:cNvPr id="21" name="Picture 20" descr="A close up of a piece of paper&#10;&#10;Description generated with high confidence">
            <a:extLst>
              <a:ext uri="{FF2B5EF4-FFF2-40B4-BE49-F238E27FC236}">
                <a16:creationId xmlns:a16="http://schemas.microsoft.com/office/drawing/2014/main" id="{F0E3A29A-93D5-48D4-9744-DED9DD726E5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67944" y="4725144"/>
            <a:ext cx="1296144" cy="968108"/>
          </a:xfrm>
          <a:prstGeom prst="rect">
            <a:avLst/>
          </a:prstGeom>
        </p:spPr>
      </p:pic>
      <p:pic>
        <p:nvPicPr>
          <p:cNvPr id="23" name="Picture 22">
            <a:extLst>
              <a:ext uri="{FF2B5EF4-FFF2-40B4-BE49-F238E27FC236}">
                <a16:creationId xmlns:a16="http://schemas.microsoft.com/office/drawing/2014/main" id="{9CE67AD2-AD4A-4235-8E54-FF8FFAC90E1F}"/>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331640" y="3140968"/>
            <a:ext cx="2114966" cy="1583853"/>
          </a:xfrm>
          <a:prstGeom prst="rect">
            <a:avLst/>
          </a:prstGeom>
        </p:spPr>
      </p:pic>
      <p:pic>
        <p:nvPicPr>
          <p:cNvPr id="29" name="Picture 28" descr="A picture containing indoor, person, table, sitting&#10;&#10;Description generated with very high confidence">
            <a:extLst>
              <a:ext uri="{FF2B5EF4-FFF2-40B4-BE49-F238E27FC236}">
                <a16:creationId xmlns:a16="http://schemas.microsoft.com/office/drawing/2014/main" id="{C4FDDD99-F7F5-4BB8-882A-0408F04BB09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35600" t="20813" r="25400" b="34067"/>
          <a:stretch/>
        </p:blipFill>
        <p:spPr>
          <a:xfrm>
            <a:off x="1979712" y="2060848"/>
            <a:ext cx="1440160" cy="1244446"/>
          </a:xfrm>
          <a:prstGeom prst="rect">
            <a:avLst/>
          </a:prstGeom>
        </p:spPr>
      </p:pic>
      <p:pic>
        <p:nvPicPr>
          <p:cNvPr id="33" name="Picture 32" descr="A picture containing person, sitting, table&#10;&#10;Description generated with very high confidence">
            <a:extLst>
              <a:ext uri="{FF2B5EF4-FFF2-40B4-BE49-F238E27FC236}">
                <a16:creationId xmlns:a16="http://schemas.microsoft.com/office/drawing/2014/main" id="{6E7B46B2-A395-46EC-BB1C-48FC2F4209C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6099" r="9670" b="26709"/>
          <a:stretch/>
        </p:blipFill>
        <p:spPr>
          <a:xfrm>
            <a:off x="5436096" y="4725144"/>
            <a:ext cx="1264148" cy="936104"/>
          </a:xfrm>
          <a:prstGeom prst="rect">
            <a:avLst/>
          </a:prstGeom>
        </p:spPr>
      </p:pic>
      <p:pic>
        <p:nvPicPr>
          <p:cNvPr id="34" name="Picture 33">
            <a:extLst>
              <a:ext uri="{FF2B5EF4-FFF2-40B4-BE49-F238E27FC236}">
                <a16:creationId xmlns:a16="http://schemas.microsoft.com/office/drawing/2014/main" id="{8288E31B-BF77-4598-8893-57EFDB568580}"/>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4281" b="80372" l="10721" r="92005"/>
                    </a14:imgEffect>
                  </a14:imgLayer>
                </a14:imgProps>
              </a:ext>
              <a:ext uri="{28A0092B-C50C-407E-A947-70E740481C1C}">
                <a14:useLocalDpi xmlns:a14="http://schemas.microsoft.com/office/drawing/2010/main" val="0"/>
              </a:ext>
            </a:extLst>
          </a:blip>
          <a:srcRect l="1700" t="3801" r="6951" b="17801"/>
          <a:stretch/>
        </p:blipFill>
        <p:spPr>
          <a:xfrm>
            <a:off x="6156176" y="3429000"/>
            <a:ext cx="1391296" cy="895548"/>
          </a:xfrm>
          <a:prstGeom prst="rect">
            <a:avLst/>
          </a:prstGeom>
        </p:spPr>
      </p:pic>
    </p:spTree>
    <p:extLst>
      <p:ext uri="{BB962C8B-B14F-4D97-AF65-F5344CB8AC3E}">
        <p14:creationId xmlns:p14="http://schemas.microsoft.com/office/powerpoint/2010/main" val="261306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57926B-1629-4E24-ACE3-9C71C5ED96C6}"/>
              </a:ext>
            </a:extLst>
          </p:cNvPr>
          <p:cNvSpPr/>
          <p:nvPr/>
        </p:nvSpPr>
        <p:spPr>
          <a:xfrm>
            <a:off x="4355976" y="4653136"/>
            <a:ext cx="4608512" cy="2016224"/>
          </a:xfrm>
          <a:prstGeom prst="rect">
            <a:avLst/>
          </a:prstGeom>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fontAlgn="b"/>
            <a:r>
              <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rPr>
              <a:t>פעילויות יצירתיות בגני הילדים</a:t>
            </a:r>
          </a:p>
          <a:p>
            <a:pPr fontAlgn="b"/>
            <a:r>
              <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rPr>
              <a:t> אוריגאמטריה – קפולי נייר בגן</a:t>
            </a:r>
          </a:p>
          <a:p>
            <a:pPr fontAlgn="b"/>
            <a:r>
              <a:rPr lang="he-IL" sz="1400" b="1" dirty="0">
                <a:solidFill>
                  <a:srgbClr val="000000"/>
                </a:solidFill>
                <a:latin typeface="Guttman-Aram" panose="02010401010101010101" pitchFamily="2" charset="-79"/>
                <a:ea typeface="Tahoma" pitchFamily="34" charset="0"/>
                <a:cs typeface="Guttman-Aram" panose="02010401010101010101" pitchFamily="2" charset="-79"/>
              </a:rPr>
              <a:t> </a:t>
            </a:r>
          </a:p>
          <a:p>
            <a:pPr fontAlgn="b">
              <a:lnSpc>
                <a:spcPct val="150000"/>
              </a:lnSpc>
            </a:pPr>
            <a:r>
              <a:rPr lang="he-IL" sz="1400" b="1" dirty="0">
                <a:solidFill>
                  <a:srgbClr val="000000"/>
                </a:solidFill>
                <a:latin typeface="Guttman-Aram" panose="02010401010101010101" pitchFamily="2" charset="-79"/>
                <a:ea typeface="Tahoma" pitchFamily="34" charset="0"/>
                <a:cs typeface="Guttman-Aram" panose="02010401010101010101" pitchFamily="2" charset="-79"/>
              </a:rPr>
              <a:t>בסוף הפעילות כל ילד מחליט מהו התוצר הסופי, דבר המסייע לילדים לקפל בשמחה.</a:t>
            </a:r>
          </a:p>
          <a:p>
            <a:pPr fontAlgn="b">
              <a:lnSpc>
                <a:spcPct val="150000"/>
              </a:lnSpc>
            </a:pPr>
            <a:r>
              <a:rPr lang="he-IL" sz="1400" b="1" dirty="0">
                <a:solidFill>
                  <a:srgbClr val="000000"/>
                </a:solidFill>
                <a:latin typeface="Guttman-Aram" panose="02010401010101010101" pitchFamily="2" charset="-79"/>
                <a:ea typeface="Tahoma" pitchFamily="34" charset="0"/>
                <a:cs typeface="Guttman-Aram" panose="02010401010101010101" pitchFamily="2" charset="-79"/>
              </a:rPr>
              <a:t>כששואלים את הילדים מדוע הם אוהבים אוריגאמטריה הם עונים: " כי יוצא לי מה שאני רוצה". </a:t>
            </a:r>
            <a:endParaRPr lang="he-IL" sz="1400" dirty="0">
              <a:solidFill>
                <a:srgbClr val="000000"/>
              </a:solidFill>
              <a:latin typeface="Guttman-Aram" panose="02010401010101010101" pitchFamily="2" charset="-79"/>
              <a:ea typeface="Tahoma" pitchFamily="34" charset="0"/>
              <a:cs typeface="Guttman-Aram" panose="02010401010101010101" pitchFamily="2" charset="-79"/>
            </a:endParaRPr>
          </a:p>
        </p:txBody>
      </p:sp>
      <p:pic>
        <p:nvPicPr>
          <p:cNvPr id="14" name="Picture 13" descr="A picture containing person, indoor, child, sitting&#10;&#10;Description generated with very high confidence">
            <a:extLst>
              <a:ext uri="{FF2B5EF4-FFF2-40B4-BE49-F238E27FC236}">
                <a16:creationId xmlns:a16="http://schemas.microsoft.com/office/drawing/2014/main" id="{340BE49F-BC6B-42DA-937E-820157381143}"/>
              </a:ext>
            </a:extLst>
          </p:cNvPr>
          <p:cNvPicPr>
            <a:picLocks noChangeAspect="1"/>
          </p:cNvPicPr>
          <p:nvPr/>
        </p:nvPicPr>
        <p:blipFill rotWithShape="1">
          <a:blip r:embed="rId2">
            <a:extLst>
              <a:ext uri="{28A0092B-C50C-407E-A947-70E740481C1C}">
                <a14:useLocalDpi xmlns:a14="http://schemas.microsoft.com/office/drawing/2010/main" val="0"/>
              </a:ext>
            </a:extLst>
          </a:blip>
          <a:srcRect l="12288" b="6300"/>
          <a:stretch/>
        </p:blipFill>
        <p:spPr>
          <a:xfrm>
            <a:off x="0" y="0"/>
            <a:ext cx="9144000" cy="4424363"/>
          </a:xfrm>
          <a:prstGeom prst="rect">
            <a:avLst/>
          </a:prstGeom>
        </p:spPr>
      </p:pic>
      <p:pic>
        <p:nvPicPr>
          <p:cNvPr id="41" name="Picture 40" descr="לוגו למייל בעברית">
            <a:extLst>
              <a:ext uri="{FF2B5EF4-FFF2-40B4-BE49-F238E27FC236}">
                <a16:creationId xmlns:a16="http://schemas.microsoft.com/office/drawing/2014/main" id="{F510F292-862D-4E1F-B148-9058956FC1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5661248"/>
            <a:ext cx="2160240" cy="1196752"/>
          </a:xfrm>
          <a:prstGeom prst="rect">
            <a:avLst/>
          </a:prstGeom>
          <a:noFill/>
          <a:ln>
            <a:noFill/>
          </a:ln>
        </p:spPr>
      </p:pic>
    </p:spTree>
    <p:extLst>
      <p:ext uri="{BB962C8B-B14F-4D97-AF65-F5344CB8AC3E}">
        <p14:creationId xmlns:p14="http://schemas.microsoft.com/office/powerpoint/2010/main" val="365309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009036-008E-4401-874C-621A93C907E9}"/>
              </a:ext>
            </a:extLst>
          </p:cNvPr>
          <p:cNvSpPr/>
          <p:nvPr/>
        </p:nvSpPr>
        <p:spPr>
          <a:xfrm>
            <a:off x="251520" y="2852936"/>
            <a:ext cx="8461448" cy="584775"/>
          </a:xfrm>
          <a:prstGeom prst="rect">
            <a:avLst/>
          </a:prstGeom>
          <a:ln w="12700">
            <a:solidFill>
              <a:srgbClr val="F8A34E"/>
            </a:solidFill>
          </a:ln>
        </p:spPr>
        <p:txBody>
          <a:bodyPr wrap="square">
            <a:spAutoFit/>
          </a:bodyPr>
          <a:lstStyle/>
          <a:p>
            <a:pPr fontAlgn="t"/>
            <a:r>
              <a:rPr lang="he-IL" sz="1600" dirty="0"/>
              <a:t>למדתי כי דמיונם של הילדים מרקיע שחקים כאשר ניתנת להם האפשרות ולא מגבילים אותם ומכניסים אותם לשבלונות.</a:t>
            </a:r>
            <a:endParaRPr lang="he-IL" sz="1600" dirty="0">
              <a:solidFill>
                <a:srgbClr val="32373C"/>
              </a:solidFill>
              <a:latin typeface="Arial" panose="020B0604020202020204" pitchFamily="34" charset="0"/>
            </a:endParaRPr>
          </a:p>
        </p:txBody>
      </p:sp>
      <p:sp>
        <p:nvSpPr>
          <p:cNvPr id="2" name="Rectangle 1">
            <a:extLst>
              <a:ext uri="{FF2B5EF4-FFF2-40B4-BE49-F238E27FC236}">
                <a16:creationId xmlns:a16="http://schemas.microsoft.com/office/drawing/2014/main" id="{E5B3607F-E406-4E2F-BBD6-B902E228E3E6}"/>
              </a:ext>
            </a:extLst>
          </p:cNvPr>
          <p:cNvSpPr/>
          <p:nvPr/>
        </p:nvSpPr>
        <p:spPr>
          <a:xfrm>
            <a:off x="251520" y="4581128"/>
            <a:ext cx="8520117" cy="1077218"/>
          </a:xfrm>
          <a:prstGeom prst="rect">
            <a:avLst/>
          </a:prstGeom>
          <a:solidFill>
            <a:schemeClr val="bg1"/>
          </a:solidFill>
          <a:ln w="12700">
            <a:solidFill>
              <a:srgbClr val="F8A34E"/>
            </a:solidFill>
          </a:ln>
        </p:spPr>
        <p:txBody>
          <a:bodyPr wrap="square">
            <a:spAutoFit/>
          </a:bodyPr>
          <a:lstStyle/>
          <a:p>
            <a:r>
              <a:rPr lang="he-IL" sz="1600" dirty="0"/>
              <a:t>הילדים העלו רעיונות מרחיקי לכת מהדמיון ועוד לפני שנשאלו על כך.</a:t>
            </a:r>
            <a:br>
              <a:rPr lang="he-IL" sz="1600" dirty="0"/>
            </a:br>
            <a:r>
              <a:rPr lang="he-IL" sz="1600" dirty="0"/>
              <a:t>ילד אחד העמיד את המשולש ואמר “זה כמו אוהל”, “ראית פעם אוהל” שאלתי אותו, והוא ענה שישן באוהל בטיול… (אחר כך אותו הילד העמיד את שני המשולשים זה מול זה ויצר אוהל, הסביר מהיכן נכנסים ופירט מי ישן בתוכו, אבא אימא ארבל וליאור ואולי לסבתא יש מקום.)</a:t>
            </a:r>
          </a:p>
        </p:txBody>
      </p:sp>
      <p:sp>
        <p:nvSpPr>
          <p:cNvPr id="10" name="Rectangle 9">
            <a:extLst>
              <a:ext uri="{FF2B5EF4-FFF2-40B4-BE49-F238E27FC236}">
                <a16:creationId xmlns:a16="http://schemas.microsoft.com/office/drawing/2014/main" id="{B397F704-5E16-484C-AD3C-7D8B7F98F5E3}"/>
              </a:ext>
            </a:extLst>
          </p:cNvPr>
          <p:cNvSpPr/>
          <p:nvPr/>
        </p:nvSpPr>
        <p:spPr>
          <a:xfrm>
            <a:off x="251520" y="5877272"/>
            <a:ext cx="8501422" cy="584775"/>
          </a:xfrm>
          <a:prstGeom prst="rect">
            <a:avLst/>
          </a:prstGeom>
          <a:ln w="12700">
            <a:solidFill>
              <a:srgbClr val="F8A34E"/>
            </a:solidFill>
          </a:ln>
        </p:spPr>
        <p:txBody>
          <a:bodyPr wrap="square">
            <a:spAutoFit/>
          </a:bodyPr>
          <a:lstStyle/>
          <a:p>
            <a:pPr fontAlgn="t"/>
            <a:r>
              <a:rPr lang="he-IL" sz="1600" dirty="0"/>
              <a:t>דמיון הילדים– פורה מאוד, הילדים ראו במהלך הפעילות תוך פירוק והרכבת משולשים גג של בית, פיצה, פירמידה, מפרש, עפיפון, רובה, עץ, פרפר ועוד...</a:t>
            </a:r>
            <a:endParaRPr lang="he-IL" sz="1600" dirty="0">
              <a:solidFill>
                <a:srgbClr val="000000"/>
              </a:solidFill>
              <a:latin typeface="Arial" panose="020B0604020202020204" pitchFamily="34" charset="0"/>
            </a:endParaRPr>
          </a:p>
        </p:txBody>
      </p:sp>
      <p:sp>
        <p:nvSpPr>
          <p:cNvPr id="14" name="כותרת 1">
            <a:extLst>
              <a:ext uri="{FF2B5EF4-FFF2-40B4-BE49-F238E27FC236}">
                <a16:creationId xmlns:a16="http://schemas.microsoft.com/office/drawing/2014/main" id="{1BFACDB8-00F5-46CF-ACC5-FE0AA081B82D}"/>
              </a:ext>
            </a:extLst>
          </p:cNvPr>
          <p:cNvSpPr txBox="1">
            <a:spLocks/>
          </p:cNvSpPr>
          <p:nvPr/>
        </p:nvSpPr>
        <p:spPr bwMode="auto">
          <a:xfrm>
            <a:off x="3491880" y="188640"/>
            <a:ext cx="5250821" cy="648072"/>
          </a:xfrm>
          <a:prstGeom prst="rect">
            <a:avLst/>
          </a:prstGeom>
          <a:solidFill>
            <a:srgbClr val="FF9966"/>
          </a:solidFill>
          <a:ln w="3175">
            <a:solidFill>
              <a:srgbClr val="F8A34E"/>
            </a:solidFill>
          </a:ln>
          <a:extLst/>
        </p:spPr>
        <p:txBody>
          <a:bodyPr vert="horz" wrap="square" lIns="91440" tIns="45720" rIns="91440" bIns="45720" numCol="1" anchor="ctr" anchorCtr="0" compatLnSpc="1">
            <a:prstTxWarp prst="textNoShape">
              <a:avLst/>
            </a:prstTxWarp>
            <a:normAutofit fontScale="25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12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משוב מגננות על הדמיון והתוצר הסופי</a:t>
            </a:r>
            <a:endParaRPr lang="en-US" sz="11200" dirty="0">
              <a:solidFill>
                <a:schemeClr val="bg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800" kern="0" dirty="0">
              <a:solidFill>
                <a:schemeClr val="tx1"/>
              </a:solidFill>
              <a:latin typeface="Guttman-Aram" panose="02010401010101010101" pitchFamily="2" charset="-79"/>
              <a:cs typeface="Guttman-Aram" panose="02010401010101010101" pitchFamily="2" charset="-79"/>
            </a:endParaRPr>
          </a:p>
        </p:txBody>
      </p:sp>
      <p:grpSp>
        <p:nvGrpSpPr>
          <p:cNvPr id="16" name="Group 15">
            <a:extLst>
              <a:ext uri="{FF2B5EF4-FFF2-40B4-BE49-F238E27FC236}">
                <a16:creationId xmlns:a16="http://schemas.microsoft.com/office/drawing/2014/main" id="{CC175151-4923-4A56-81F6-EAA9AB30E0E9}"/>
              </a:ext>
            </a:extLst>
          </p:cNvPr>
          <p:cNvGrpSpPr/>
          <p:nvPr/>
        </p:nvGrpSpPr>
        <p:grpSpPr>
          <a:xfrm>
            <a:off x="5292080" y="980728"/>
            <a:ext cx="3414503" cy="1656184"/>
            <a:chOff x="936078" y="1072577"/>
            <a:chExt cx="4494623" cy="2121916"/>
          </a:xfrm>
        </p:grpSpPr>
        <p:sp>
          <p:nvSpPr>
            <p:cNvPr id="17" name="כותרת 1">
              <a:extLst>
                <a:ext uri="{FF2B5EF4-FFF2-40B4-BE49-F238E27FC236}">
                  <a16:creationId xmlns:a16="http://schemas.microsoft.com/office/drawing/2014/main" id="{F5A28018-8670-44A9-9C10-29E2B4C70A4A}"/>
                </a:ext>
              </a:extLst>
            </p:cNvPr>
            <p:cNvSpPr txBox="1">
              <a:spLocks/>
            </p:cNvSpPr>
            <p:nvPr/>
          </p:nvSpPr>
          <p:spPr bwMode="auto">
            <a:xfrm>
              <a:off x="936078" y="2618429"/>
              <a:ext cx="4494623" cy="576064"/>
            </a:xfrm>
            <a:prstGeom prst="rect">
              <a:avLst/>
            </a:prstGeom>
            <a:solidFill>
              <a:srgbClr val="FF9966"/>
            </a:solidFill>
            <a:ln w="3175">
              <a:solidFill>
                <a:srgbClr val="F8A34E"/>
              </a:solidFill>
            </a:ln>
            <a:extLst/>
          </p:spPr>
          <p:txBody>
            <a:bodyPr vert="horz" wrap="square" lIns="91440" tIns="45720" rIns="91440" bIns="45720" numCol="1" anchor="ctr" anchorCtr="0" compatLnSpc="1">
              <a:prstTxWarp prst="textNoShape">
                <a:avLst/>
              </a:prstTxWarp>
              <a:normAutofit fontScale="475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70000"/>
                </a:lnSpc>
                <a:spcBef>
                  <a:spcPts val="0"/>
                </a:spcBef>
                <a:spcAft>
                  <a:spcPts val="0"/>
                </a:spcAft>
                <a:buClrTx/>
                <a:buSzTx/>
                <a:buFontTx/>
                <a:buNone/>
                <a:tabLst/>
                <a:defRPr/>
              </a:pPr>
              <a:r>
                <a:rPr lang="en-US" sz="3300" b="1" kern="0" dirty="0">
                  <a:solidFill>
                    <a:schemeClr val="tx1"/>
                  </a:solidFill>
                  <a:latin typeface="Aharoni" panose="02010803020104030203" pitchFamily="2" charset="-79"/>
                  <a:cs typeface="Aharoni" panose="02010803020104030203" pitchFamily="2" charset="-79"/>
                </a:rPr>
                <a:t>www.origametria.co.il</a:t>
              </a:r>
              <a:endParaRPr lang="he-IL" sz="3300" b="1" kern="0" dirty="0">
                <a:solidFill>
                  <a:schemeClr val="tx1"/>
                </a:solidFill>
                <a:latin typeface="Aharoni" panose="02010803020104030203" pitchFamily="2" charset="-79"/>
                <a:cs typeface="Aharoni" panose="02010803020104030203" pitchFamily="2" charset="-79"/>
              </a:endParaRPr>
            </a:p>
          </p:txBody>
        </p:sp>
        <p:pic>
          <p:nvPicPr>
            <p:cNvPr id="18" name="Picture 17">
              <a:extLst>
                <a:ext uri="{FF2B5EF4-FFF2-40B4-BE49-F238E27FC236}">
                  <a16:creationId xmlns:a16="http://schemas.microsoft.com/office/drawing/2014/main" id="{3B5301B2-F3F2-42C2-A34C-2CDD1F6CAE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07" t="32423" r="26083" b="28213"/>
            <a:stretch/>
          </p:blipFill>
          <p:spPr>
            <a:xfrm>
              <a:off x="966205" y="1072577"/>
              <a:ext cx="4464496" cy="1540261"/>
            </a:xfrm>
            <a:prstGeom prst="rect">
              <a:avLst/>
            </a:prstGeom>
            <a:ln w="3175">
              <a:solidFill>
                <a:srgbClr val="F8A34E"/>
              </a:solidFill>
            </a:ln>
            <a:effectLst>
              <a:outerShdw blurRad="292100" dist="139700" dir="2700000" algn="tl" rotWithShape="0">
                <a:srgbClr val="333333">
                  <a:alpha val="65000"/>
                </a:srgbClr>
              </a:outerShdw>
            </a:effectLst>
          </p:spPr>
        </p:pic>
      </p:grpSp>
      <p:sp>
        <p:nvSpPr>
          <p:cNvPr id="3" name="Rectangle 2">
            <a:extLst>
              <a:ext uri="{FF2B5EF4-FFF2-40B4-BE49-F238E27FC236}">
                <a16:creationId xmlns:a16="http://schemas.microsoft.com/office/drawing/2014/main" id="{B7DC7CE1-33CE-4902-B7A5-86C2C70097CE}"/>
              </a:ext>
            </a:extLst>
          </p:cNvPr>
          <p:cNvSpPr/>
          <p:nvPr/>
        </p:nvSpPr>
        <p:spPr>
          <a:xfrm>
            <a:off x="251520" y="3573016"/>
            <a:ext cx="8496944" cy="830997"/>
          </a:xfrm>
          <a:prstGeom prst="rect">
            <a:avLst/>
          </a:prstGeom>
          <a:ln w="12700">
            <a:solidFill>
              <a:schemeClr val="accent6"/>
            </a:solidFill>
          </a:ln>
        </p:spPr>
        <p:txBody>
          <a:bodyPr wrap="square">
            <a:spAutoFit/>
          </a:bodyPr>
          <a:lstStyle/>
          <a:p>
            <a:r>
              <a:rPr lang="he-IL" sz="1600" dirty="0"/>
              <a:t>הילדים יצרו ואמרו דברים מאד מעניינים במהלך הפעילות,כגון: “עשיתי כובע”, “אונייה ששטה בים ועכשיו זה החלק שלמעלה” (הכוונה לתורן), “בית של אסקימוסים” (הזכיר לאחד הילדים איגלו של אסקימואים) ועוד.</a:t>
            </a:r>
            <a:br>
              <a:rPr lang="he-IL" sz="1600" dirty="0"/>
            </a:br>
            <a:r>
              <a:rPr lang="he-IL" sz="1600" dirty="0"/>
              <a:t>הילדים התחברו למשפט “אצבע נוסעת על הקיפול”. אחד מהילדים אמר “כמו אוטו שנוסע בכביש”.</a:t>
            </a:r>
            <a:endParaRPr lang="en-US" sz="1600" dirty="0"/>
          </a:p>
        </p:txBody>
      </p:sp>
    </p:spTree>
    <p:extLst>
      <p:ext uri="{BB962C8B-B14F-4D97-AF65-F5344CB8AC3E}">
        <p14:creationId xmlns:p14="http://schemas.microsoft.com/office/powerpoint/2010/main" val="2390703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child&#10;&#10;Description generated with very high confidence">
            <a:extLst>
              <a:ext uri="{FF2B5EF4-FFF2-40B4-BE49-F238E27FC236}">
                <a16:creationId xmlns:a16="http://schemas.microsoft.com/office/drawing/2014/main" id="{63AD74B1-5815-49CF-AD0B-147B499225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2696"/>
            <a:ext cx="9144000" cy="5143502"/>
          </a:xfrm>
          <a:prstGeom prst="rect">
            <a:avLst/>
          </a:prstGeom>
        </p:spPr>
      </p:pic>
      <p:sp>
        <p:nvSpPr>
          <p:cNvPr id="14" name="Rectangle 13">
            <a:extLst>
              <a:ext uri="{FF2B5EF4-FFF2-40B4-BE49-F238E27FC236}">
                <a16:creationId xmlns:a16="http://schemas.microsoft.com/office/drawing/2014/main" id="{07DEBD70-667A-4718-B13A-5EDA64B19585}"/>
              </a:ext>
            </a:extLst>
          </p:cNvPr>
          <p:cNvSpPr/>
          <p:nvPr/>
        </p:nvSpPr>
        <p:spPr>
          <a:xfrm>
            <a:off x="0" y="3573016"/>
            <a:ext cx="3563888" cy="22322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fontAlgn="b"/>
            <a:r>
              <a:rPr lang="he-IL" sz="2000" b="1" dirty="0">
                <a:solidFill>
                  <a:srgbClr val="000000"/>
                </a:solidFill>
                <a:latin typeface="Guttman-Aram" panose="02010401010101010101" pitchFamily="2" charset="-79"/>
                <a:ea typeface="Tahoma" pitchFamily="34" charset="0"/>
                <a:cs typeface="Guttman-Aram" panose="02010401010101010101" pitchFamily="2" charset="-79"/>
              </a:rPr>
              <a:t>אוריגאמטריה – בגן </a:t>
            </a:r>
          </a:p>
          <a:p>
            <a:pPr fontAlgn="b"/>
            <a:endParaRPr lang="he-IL" sz="1100" b="1" dirty="0">
              <a:solidFill>
                <a:srgbClr val="000000"/>
              </a:solidFill>
              <a:latin typeface="Guttman-Aram" panose="02010401010101010101" pitchFamily="2" charset="-79"/>
              <a:ea typeface="Tahoma" pitchFamily="34" charset="0"/>
              <a:cs typeface="Guttman-Aram" panose="02010401010101010101" pitchFamily="2" charset="-79"/>
            </a:endParaRPr>
          </a:p>
          <a:p>
            <a:pPr fontAlgn="b"/>
            <a:r>
              <a:rPr lang="he-IL" sz="2000" b="1" dirty="0">
                <a:solidFill>
                  <a:srgbClr val="000000"/>
                </a:solidFill>
                <a:latin typeface="Guttman-Aram" panose="02010401010101010101" pitchFamily="2" charset="-79"/>
                <a:ea typeface="Tahoma" pitchFamily="34" charset="0"/>
                <a:cs typeface="Guttman-Aram" panose="02010401010101010101" pitchFamily="2" charset="-79"/>
              </a:rPr>
              <a:t>פעילויות יצירתיות בגני הילדים  אוריגאמטריה – קיפולי נייר</a:t>
            </a:r>
          </a:p>
          <a:p>
            <a:pPr fontAlgn="b"/>
            <a:r>
              <a:rPr lang="he-IL" sz="2000" b="1" dirty="0">
                <a:solidFill>
                  <a:srgbClr val="000000"/>
                </a:solidFill>
                <a:latin typeface="Guttman-Aram" panose="02010401010101010101" pitchFamily="2" charset="-79"/>
                <a:ea typeface="Tahoma" pitchFamily="34" charset="0"/>
                <a:cs typeface="Guttman-Aram" panose="02010401010101010101" pitchFamily="2" charset="-79"/>
              </a:rPr>
              <a:t>הילדים מיישמים את החקר שעשו בקיפולי הנייר במרחבי הגן. </a:t>
            </a:r>
          </a:p>
        </p:txBody>
      </p:sp>
      <p:pic>
        <p:nvPicPr>
          <p:cNvPr id="22" name="Picture 21" descr="לוגו למייל בעברית">
            <a:extLst>
              <a:ext uri="{FF2B5EF4-FFF2-40B4-BE49-F238E27FC236}">
                <a16:creationId xmlns:a16="http://schemas.microsoft.com/office/drawing/2014/main" id="{A2EA78A2-DEAA-4AB0-A294-A5B91ABD235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27776" y="5842983"/>
            <a:ext cx="2016224" cy="1015017"/>
          </a:xfrm>
          <a:prstGeom prst="rect">
            <a:avLst/>
          </a:prstGeom>
          <a:noFill/>
          <a:ln>
            <a:noFill/>
          </a:ln>
        </p:spPr>
      </p:pic>
    </p:spTree>
    <p:extLst>
      <p:ext uri="{BB962C8B-B14F-4D97-AF65-F5344CB8AC3E}">
        <p14:creationId xmlns:p14="http://schemas.microsoft.com/office/powerpoint/2010/main" val="60614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9632" y="404664"/>
            <a:ext cx="7022265" cy="954107"/>
          </a:xfrm>
          <a:prstGeom prst="rect">
            <a:avLst/>
          </a:prstGeom>
        </p:spPr>
        <p:txBody>
          <a:bodyPr wrap="square">
            <a:spAutoFit/>
          </a:bodyPr>
          <a:lstStyle/>
          <a:p>
            <a:pPr algn="ctr"/>
            <a:r>
              <a:rPr lang="he-IL" sz="2800" b="1" dirty="0">
                <a:latin typeface="Guttman-Aram" panose="02010401010101010101" pitchFamily="2" charset="-79"/>
                <a:cs typeface="Guttman-Aram" panose="02010401010101010101" pitchFamily="2" charset="-79"/>
              </a:rPr>
              <a:t>הילדים ממשיכים לחקור ולהתנסות</a:t>
            </a:r>
          </a:p>
          <a:p>
            <a:pPr algn="ctr"/>
            <a:r>
              <a:rPr lang="he-IL" sz="2800" b="1" dirty="0">
                <a:latin typeface="Guttman-Aram" panose="02010401010101010101" pitchFamily="2" charset="-79"/>
                <a:cs typeface="Guttman-Aram" panose="02010401010101010101" pitchFamily="2" charset="-79"/>
              </a:rPr>
              <a:t>מתוך התובנות שנרכשו בפעילות אוריגאמטריה</a:t>
            </a:r>
            <a:endParaRPr lang="he-IL" sz="2800" b="1" dirty="0">
              <a:latin typeface="Aharoni" panose="02010803020104030203" pitchFamily="2" charset="-79"/>
              <a:cs typeface="Aharoni" panose="02010803020104030203" pitchFamily="2" charset="-79"/>
            </a:endParaRPr>
          </a:p>
        </p:txBody>
      </p:sp>
      <p:sp>
        <p:nvSpPr>
          <p:cNvPr id="2" name="Footer Placeholder 1">
            <a:extLst>
              <a:ext uri="{FF2B5EF4-FFF2-40B4-BE49-F238E27FC236}">
                <a16:creationId xmlns:a16="http://schemas.microsoft.com/office/drawing/2014/main" id="{A8C548A2-517E-4CE1-B0CC-FA7CAF3391FE}"/>
              </a:ext>
            </a:extLst>
          </p:cNvPr>
          <p:cNvSpPr>
            <a:spLocks noGrp="1"/>
          </p:cNvSpPr>
          <p:nvPr>
            <p:ph type="ftr" sz="quarter" idx="11"/>
          </p:nvPr>
        </p:nvSpPr>
        <p:spPr/>
        <p:txBody>
          <a:bodyPr/>
          <a:lstStyle/>
          <a:p>
            <a:r>
              <a:rPr lang="en-US"/>
              <a:t>www.origametria.co.il</a:t>
            </a:r>
            <a:endParaRPr lang="he-IL"/>
          </a:p>
        </p:txBody>
      </p:sp>
      <p:pic>
        <p:nvPicPr>
          <p:cNvPr id="22" name="Picture 21" descr="A picture containing person, ground, floor, child&#10;&#10;Description generated with very high confidence">
            <a:extLst>
              <a:ext uri="{FF2B5EF4-FFF2-40B4-BE49-F238E27FC236}">
                <a16:creationId xmlns:a16="http://schemas.microsoft.com/office/drawing/2014/main" id="{A23D1904-8429-4864-88D7-006FCCF58377}"/>
              </a:ext>
            </a:extLst>
          </p:cNvPr>
          <p:cNvPicPr>
            <a:picLocks noChangeAspect="1"/>
          </p:cNvPicPr>
          <p:nvPr/>
        </p:nvPicPr>
        <p:blipFill rotWithShape="1">
          <a:blip r:embed="rId3">
            <a:extLst>
              <a:ext uri="{28A0092B-C50C-407E-A947-70E740481C1C}">
                <a14:useLocalDpi xmlns:a14="http://schemas.microsoft.com/office/drawing/2010/main" val="0"/>
              </a:ext>
            </a:extLst>
          </a:blip>
          <a:srcRect l="1115" t="18773" r="4117" b="1577"/>
          <a:stretch/>
        </p:blipFill>
        <p:spPr>
          <a:xfrm>
            <a:off x="2843808" y="4077072"/>
            <a:ext cx="3209910" cy="2160240"/>
          </a:xfrm>
          <a:prstGeom prst="rect">
            <a:avLst/>
          </a:prstGeom>
        </p:spPr>
      </p:pic>
      <p:pic>
        <p:nvPicPr>
          <p:cNvPr id="24" name="Picture 23" descr="A picture containing floor, indoor, person, small&#10;&#10;Description generated with very high confidence">
            <a:extLst>
              <a:ext uri="{FF2B5EF4-FFF2-40B4-BE49-F238E27FC236}">
                <a16:creationId xmlns:a16="http://schemas.microsoft.com/office/drawing/2014/main" id="{3B688C39-D544-4E39-921C-3AD7E904C13B}"/>
              </a:ext>
            </a:extLst>
          </p:cNvPr>
          <p:cNvPicPr>
            <a:picLocks noChangeAspect="1"/>
          </p:cNvPicPr>
          <p:nvPr/>
        </p:nvPicPr>
        <p:blipFill rotWithShape="1">
          <a:blip r:embed="rId4">
            <a:extLst>
              <a:ext uri="{28A0092B-C50C-407E-A947-70E740481C1C}">
                <a14:useLocalDpi xmlns:a14="http://schemas.microsoft.com/office/drawing/2010/main" val="0"/>
              </a:ext>
            </a:extLst>
          </a:blip>
          <a:srcRect l="5459" t="9605" r="12699" b="-2384"/>
          <a:stretch/>
        </p:blipFill>
        <p:spPr>
          <a:xfrm>
            <a:off x="107504" y="4077072"/>
            <a:ext cx="2690290" cy="2232248"/>
          </a:xfrm>
          <a:prstGeom prst="rect">
            <a:avLst/>
          </a:prstGeom>
        </p:spPr>
      </p:pic>
      <p:pic>
        <p:nvPicPr>
          <p:cNvPr id="26" name="Picture 2" descr="C:\Users\Origami\Desktop\Documents\גני ילדים - התוכנית הסופית\פירוק והרכבה 2.jpg">
            <a:extLst>
              <a:ext uri="{FF2B5EF4-FFF2-40B4-BE49-F238E27FC236}">
                <a16:creationId xmlns:a16="http://schemas.microsoft.com/office/drawing/2014/main" id="{C9CD62C1-69D1-479C-9C52-403692C32D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343" t="12940" r="2405" b="17469"/>
          <a:stretch/>
        </p:blipFill>
        <p:spPr bwMode="auto">
          <a:xfrm>
            <a:off x="6156176" y="4077072"/>
            <a:ext cx="280831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G:\גננות 2011-2012\גני ילדים - התוכנית הסופית\אלבום לפייבוק\רותי בן הרוש.jpg">
            <a:extLst>
              <a:ext uri="{FF2B5EF4-FFF2-40B4-BE49-F238E27FC236}">
                <a16:creationId xmlns:a16="http://schemas.microsoft.com/office/drawing/2014/main" id="{07F8B5B5-F2F8-4ADC-BE98-05109869AEA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32" t="28023" r="2523" b="-2016"/>
          <a:stretch/>
        </p:blipFill>
        <p:spPr bwMode="auto">
          <a:xfrm>
            <a:off x="611560" y="1340769"/>
            <a:ext cx="36724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Origami\Desktop\Documents\גני ילדים - התוכנית הסופית\תמונות\תמונות מהמצלמה גני ילדים וסטודנטים של פול מרץ 2011 667.jpg">
            <a:extLst>
              <a:ext uri="{FF2B5EF4-FFF2-40B4-BE49-F238E27FC236}">
                <a16:creationId xmlns:a16="http://schemas.microsoft.com/office/drawing/2014/main" id="{475B381C-69B5-48CB-B967-FF6237DFC8C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793" t="38728" r="19784" b="7933"/>
          <a:stretch/>
        </p:blipFill>
        <p:spPr bwMode="auto">
          <a:xfrm>
            <a:off x="4355976" y="1340768"/>
            <a:ext cx="4297410" cy="243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278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3607F-E406-4E2F-BBD6-B902E228E3E6}"/>
              </a:ext>
            </a:extLst>
          </p:cNvPr>
          <p:cNvSpPr/>
          <p:nvPr/>
        </p:nvSpPr>
        <p:spPr>
          <a:xfrm>
            <a:off x="179512" y="2852936"/>
            <a:ext cx="8712968" cy="584775"/>
          </a:xfrm>
          <a:prstGeom prst="rect">
            <a:avLst/>
          </a:prstGeom>
          <a:solidFill>
            <a:schemeClr val="bg1"/>
          </a:solidFill>
          <a:ln w="9525">
            <a:solidFill>
              <a:srgbClr val="F8A34E"/>
            </a:solidFill>
          </a:ln>
        </p:spPr>
        <p:txBody>
          <a:bodyPr wrap="square">
            <a:spAutoFit/>
          </a:bodyPr>
          <a:lstStyle/>
          <a:p>
            <a:r>
              <a:rPr lang="he-IL" sz="1600" dirty="0"/>
              <a:t>הילדים התלהבו כל פעם מחדש כשראו בסביבת הגן צורות שונות שהיו מוכרות להן מהפעילות לדוגמא: כשהיו לוקחים דף ליצירה שלהם, היו באים אלי ומצביעים על ארבעת קדקודיו וארבע צלעותיו.</a:t>
            </a:r>
            <a:endParaRPr lang="en-US" sz="1600" dirty="0"/>
          </a:p>
        </p:txBody>
      </p:sp>
      <p:sp>
        <p:nvSpPr>
          <p:cNvPr id="11" name="Rectangle 10">
            <a:extLst>
              <a:ext uri="{FF2B5EF4-FFF2-40B4-BE49-F238E27FC236}">
                <a16:creationId xmlns:a16="http://schemas.microsoft.com/office/drawing/2014/main" id="{F0558A85-F7EB-4168-9ED0-C08FC8687843}"/>
              </a:ext>
            </a:extLst>
          </p:cNvPr>
          <p:cNvSpPr/>
          <p:nvPr/>
        </p:nvSpPr>
        <p:spPr>
          <a:xfrm>
            <a:off x="107504" y="5373216"/>
            <a:ext cx="8784976" cy="1077218"/>
          </a:xfrm>
          <a:prstGeom prst="rect">
            <a:avLst/>
          </a:prstGeom>
          <a:ln w="9525">
            <a:solidFill>
              <a:schemeClr val="accent6"/>
            </a:solidFill>
          </a:ln>
        </p:spPr>
        <p:txBody>
          <a:bodyPr wrap="square">
            <a:spAutoFit/>
          </a:bodyPr>
          <a:lstStyle/>
          <a:p>
            <a:r>
              <a:rPr lang="he-IL" sz="1600" dirty="0"/>
              <a:t>בעקבות הפעילות באתר התחלתי להקפיד ולהשתמש במושגים מדוייקים כמו- צלע, קודקודים, זווית, מצולע, גופים ( ולא לקרוא לגופים שבגן צורות או קוביות).</a:t>
            </a:r>
            <a:endParaRPr lang="en-US" sz="1600" dirty="0"/>
          </a:p>
          <a:p>
            <a:r>
              <a:rPr lang="he-IL" sz="1600" dirty="0"/>
              <a:t>לאחר הלמידה בנושא המרובעים עשיתי למידה עצמית בנושא והבנתי כי התנסות של הילד באופן מוחשי מטמיעה בצורה טובה את המושגים בתחום הגאומטריה.</a:t>
            </a:r>
            <a:endParaRPr lang="en-US" sz="1600" dirty="0"/>
          </a:p>
        </p:txBody>
      </p:sp>
      <p:sp>
        <p:nvSpPr>
          <p:cNvPr id="14" name="כותרת 1">
            <a:extLst>
              <a:ext uri="{FF2B5EF4-FFF2-40B4-BE49-F238E27FC236}">
                <a16:creationId xmlns:a16="http://schemas.microsoft.com/office/drawing/2014/main" id="{4E527B6E-7225-4715-BC19-6B25E707AA11}"/>
              </a:ext>
            </a:extLst>
          </p:cNvPr>
          <p:cNvSpPr txBox="1">
            <a:spLocks/>
          </p:cNvSpPr>
          <p:nvPr/>
        </p:nvSpPr>
        <p:spPr bwMode="auto">
          <a:xfrm>
            <a:off x="3563888" y="260648"/>
            <a:ext cx="5250821" cy="504056"/>
          </a:xfrm>
          <a:prstGeom prst="rect">
            <a:avLst/>
          </a:prstGeom>
          <a:solidFill>
            <a:srgbClr val="FF9966"/>
          </a:solidFill>
          <a:ln w="28575">
            <a:solidFill>
              <a:schemeClr val="tx1"/>
            </a:solidFill>
          </a:ln>
          <a:extLst/>
        </p:spPr>
        <p:txBody>
          <a:bodyPr vert="horz" wrap="square" lIns="91440" tIns="45720" rIns="91440" bIns="45720" numCol="1" anchor="ctr" anchorCtr="0" compatLnSpc="1">
            <a:prstTxWarp prst="textNoShape">
              <a:avLst/>
            </a:prstTxWarp>
            <a:normAutofit fontScale="25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12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משוב מגננות על נושא הגיאומטריה</a:t>
            </a:r>
            <a:endParaRPr lang="en-US" sz="11200" dirty="0">
              <a:solidFill>
                <a:schemeClr val="bg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800" kern="0" dirty="0">
              <a:solidFill>
                <a:schemeClr val="tx1"/>
              </a:solidFill>
              <a:latin typeface="Guttman-Aram" panose="02010401010101010101" pitchFamily="2" charset="-79"/>
              <a:cs typeface="Guttman-Aram" panose="02010401010101010101" pitchFamily="2" charset="-79"/>
            </a:endParaRPr>
          </a:p>
        </p:txBody>
      </p:sp>
      <p:grpSp>
        <p:nvGrpSpPr>
          <p:cNvPr id="16" name="Group 15">
            <a:extLst>
              <a:ext uri="{FF2B5EF4-FFF2-40B4-BE49-F238E27FC236}">
                <a16:creationId xmlns:a16="http://schemas.microsoft.com/office/drawing/2014/main" id="{FDC90754-408B-41FE-8701-9C8C50ED797F}"/>
              </a:ext>
            </a:extLst>
          </p:cNvPr>
          <p:cNvGrpSpPr/>
          <p:nvPr/>
        </p:nvGrpSpPr>
        <p:grpSpPr>
          <a:xfrm>
            <a:off x="5364088" y="908720"/>
            <a:ext cx="3414503" cy="1656184"/>
            <a:chOff x="936078" y="1072577"/>
            <a:chExt cx="4494623" cy="2121916"/>
          </a:xfrm>
        </p:grpSpPr>
        <p:sp>
          <p:nvSpPr>
            <p:cNvPr id="17" name="כותרת 1">
              <a:extLst>
                <a:ext uri="{FF2B5EF4-FFF2-40B4-BE49-F238E27FC236}">
                  <a16:creationId xmlns:a16="http://schemas.microsoft.com/office/drawing/2014/main" id="{144F879B-A4E3-465E-ADA7-028B09AD3BB2}"/>
                </a:ext>
              </a:extLst>
            </p:cNvPr>
            <p:cNvSpPr txBox="1">
              <a:spLocks/>
            </p:cNvSpPr>
            <p:nvPr/>
          </p:nvSpPr>
          <p:spPr bwMode="auto">
            <a:xfrm>
              <a:off x="936078" y="2618429"/>
              <a:ext cx="4494623" cy="576064"/>
            </a:xfrm>
            <a:prstGeom prst="rect">
              <a:avLst/>
            </a:prstGeom>
            <a:solidFill>
              <a:srgbClr val="FF9966"/>
            </a:solidFill>
            <a:ln w="6350">
              <a:solidFill>
                <a:srgbClr val="F8A34E"/>
              </a:solidFill>
            </a:ln>
            <a:extLst/>
          </p:spPr>
          <p:txBody>
            <a:bodyPr vert="horz" wrap="square" lIns="91440" tIns="45720" rIns="91440" bIns="45720" numCol="1" anchor="ctr" anchorCtr="0" compatLnSpc="1">
              <a:prstTxWarp prst="textNoShape">
                <a:avLst/>
              </a:prstTxWarp>
              <a:normAutofit fontScale="475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70000"/>
                </a:lnSpc>
                <a:spcBef>
                  <a:spcPts val="0"/>
                </a:spcBef>
                <a:spcAft>
                  <a:spcPts val="0"/>
                </a:spcAft>
                <a:buClrTx/>
                <a:buSzTx/>
                <a:buFontTx/>
                <a:buNone/>
                <a:tabLst/>
                <a:defRPr/>
              </a:pPr>
              <a:r>
                <a:rPr lang="en-US" sz="3300" b="1" kern="0" dirty="0">
                  <a:solidFill>
                    <a:schemeClr val="tx1"/>
                  </a:solidFill>
                  <a:latin typeface="Aharoni" panose="02010803020104030203" pitchFamily="2" charset="-79"/>
                  <a:cs typeface="Aharoni" panose="02010803020104030203" pitchFamily="2" charset="-79"/>
                </a:rPr>
                <a:t>www.origametria.co.il</a:t>
              </a:r>
              <a:endParaRPr lang="he-IL" sz="3300" b="1" kern="0" dirty="0">
                <a:solidFill>
                  <a:schemeClr val="tx1"/>
                </a:solidFill>
                <a:latin typeface="Aharoni" panose="02010803020104030203" pitchFamily="2" charset="-79"/>
                <a:cs typeface="Aharoni" panose="02010803020104030203" pitchFamily="2" charset="-79"/>
              </a:endParaRPr>
            </a:p>
          </p:txBody>
        </p:sp>
        <p:pic>
          <p:nvPicPr>
            <p:cNvPr id="18" name="Picture 17">
              <a:extLst>
                <a:ext uri="{FF2B5EF4-FFF2-40B4-BE49-F238E27FC236}">
                  <a16:creationId xmlns:a16="http://schemas.microsoft.com/office/drawing/2014/main" id="{FDA6C54C-F742-4DD1-853F-7A7E3CC2CA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07" t="32423" r="26083" b="28213"/>
            <a:stretch/>
          </p:blipFill>
          <p:spPr>
            <a:xfrm>
              <a:off x="966205" y="1072577"/>
              <a:ext cx="4464496" cy="1540261"/>
            </a:xfrm>
            <a:prstGeom prst="rect">
              <a:avLst/>
            </a:prstGeom>
            <a:ln w="6350">
              <a:solidFill>
                <a:srgbClr val="F8A34E"/>
              </a:solidFill>
            </a:ln>
            <a:effectLst>
              <a:outerShdw blurRad="292100" dist="139700" dir="2700000" algn="tl" rotWithShape="0">
                <a:srgbClr val="333333">
                  <a:alpha val="65000"/>
                </a:srgbClr>
              </a:outerShdw>
            </a:effectLst>
          </p:spPr>
        </p:pic>
      </p:grpSp>
      <p:sp>
        <p:nvSpPr>
          <p:cNvPr id="4" name="Rectangle 3">
            <a:extLst>
              <a:ext uri="{FF2B5EF4-FFF2-40B4-BE49-F238E27FC236}">
                <a16:creationId xmlns:a16="http://schemas.microsoft.com/office/drawing/2014/main" id="{8CC41BCB-A989-4A1F-A37E-2C56E9BDAB4E}"/>
              </a:ext>
            </a:extLst>
          </p:cNvPr>
          <p:cNvSpPr/>
          <p:nvPr/>
        </p:nvSpPr>
        <p:spPr>
          <a:xfrm>
            <a:off x="107504" y="3573016"/>
            <a:ext cx="8784976" cy="830997"/>
          </a:xfrm>
          <a:prstGeom prst="rect">
            <a:avLst/>
          </a:prstGeom>
          <a:ln w="9525">
            <a:solidFill>
              <a:schemeClr val="accent6"/>
            </a:solidFill>
          </a:ln>
        </p:spPr>
        <p:txBody>
          <a:bodyPr wrap="square">
            <a:spAutoFit/>
          </a:bodyPr>
          <a:lstStyle/>
          <a:p>
            <a:r>
              <a:rPr lang="he-IL" sz="1600" dirty="0">
                <a:latin typeface="Calibri" panose="020F0502020204030204" pitchFamily="34" charset="0"/>
                <a:ea typeface="Calibri" panose="020F0502020204030204" pitchFamily="34" charset="0"/>
              </a:rPr>
              <a:t>הפעילות באתר נתנה לי כלים לעסוק בגאומטריה בגן בדרך נוספת וחווייתית במיוחד והיא קיפולי הנייר. </a:t>
            </a:r>
          </a:p>
          <a:p>
            <a:r>
              <a:rPr lang="he-IL" sz="1600" dirty="0">
                <a:latin typeface="Calibri" panose="020F0502020204030204" pitchFamily="34" charset="0"/>
                <a:ea typeface="Calibri" panose="020F0502020204030204" pitchFamily="34" charset="0"/>
              </a:rPr>
              <a:t>העיסוק בקיפולי הנייר הטמיע אצל הילדים מושגים גאומטריים בסיסיים ומדויקים, שיאפשרו להם </a:t>
            </a:r>
          </a:p>
          <a:p>
            <a:r>
              <a:rPr lang="he-IL" sz="1600" dirty="0">
                <a:latin typeface="Calibri" panose="020F0502020204030204" pitchFamily="34" charset="0"/>
                <a:ea typeface="Calibri" panose="020F0502020204030204" pitchFamily="34" charset="0"/>
              </a:rPr>
              <a:t>להמשיך ללמוד ולהתפתח בתחום הגאומטריה בהמשך דרכם.  </a:t>
            </a:r>
            <a:endParaRPr lang="en-US" sz="1600" dirty="0"/>
          </a:p>
        </p:txBody>
      </p:sp>
      <p:sp>
        <p:nvSpPr>
          <p:cNvPr id="5" name="Rectangle 4">
            <a:extLst>
              <a:ext uri="{FF2B5EF4-FFF2-40B4-BE49-F238E27FC236}">
                <a16:creationId xmlns:a16="http://schemas.microsoft.com/office/drawing/2014/main" id="{E11578A6-2FA8-4372-9879-AB83994189AA}"/>
              </a:ext>
            </a:extLst>
          </p:cNvPr>
          <p:cNvSpPr/>
          <p:nvPr/>
        </p:nvSpPr>
        <p:spPr>
          <a:xfrm>
            <a:off x="107504" y="4581128"/>
            <a:ext cx="8766720" cy="584775"/>
          </a:xfrm>
          <a:prstGeom prst="rect">
            <a:avLst/>
          </a:prstGeom>
          <a:ln w="9525">
            <a:solidFill>
              <a:schemeClr val="accent6"/>
            </a:solidFill>
          </a:ln>
        </p:spPr>
        <p:txBody>
          <a:bodyPr wrap="square">
            <a:spAutoFit/>
          </a:bodyPr>
          <a:lstStyle/>
          <a:p>
            <a:r>
              <a:rPr lang="he-IL" sz="1600" dirty="0">
                <a:latin typeface="Calibri" panose="020F0502020204030204" pitchFamily="34" charset="0"/>
                <a:ea typeface="Calibri" panose="020F0502020204030204" pitchFamily="34" charset="0"/>
              </a:rPr>
              <a:t>ההתנסות בקיפולי הנייר, אפשרה להשתמש במושגים גאומטריים בהקשרים נוספים ובתחומים נוספים הנלמדים בגן, כמו למשל: במרכז הבנייה או בחצר הגן.</a:t>
            </a:r>
            <a:endParaRPr lang="en-US" sz="1600" dirty="0"/>
          </a:p>
        </p:txBody>
      </p:sp>
    </p:spTree>
    <p:extLst>
      <p:ext uri="{BB962C8B-B14F-4D97-AF65-F5344CB8AC3E}">
        <p14:creationId xmlns:p14="http://schemas.microsoft.com/office/powerpoint/2010/main" val="331274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כותרת 1">
            <a:extLst>
              <a:ext uri="{FF2B5EF4-FFF2-40B4-BE49-F238E27FC236}">
                <a16:creationId xmlns:a16="http://schemas.microsoft.com/office/drawing/2014/main" id="{A05FF775-74A2-4A3D-A123-BB1697F5C58E}"/>
              </a:ext>
            </a:extLst>
          </p:cNvPr>
          <p:cNvSpPr txBox="1">
            <a:spLocks/>
          </p:cNvSpPr>
          <p:nvPr/>
        </p:nvSpPr>
        <p:spPr bwMode="auto">
          <a:xfrm>
            <a:off x="251520" y="1700808"/>
            <a:ext cx="8712968" cy="2232248"/>
          </a:xfrm>
          <a:prstGeom prst="rect">
            <a:avLst/>
          </a:prstGeom>
          <a:solidFill>
            <a:schemeClr val="bg1"/>
          </a:solidFill>
          <a:ln w="38100">
            <a:solidFill>
              <a:schemeClr val="bg1"/>
            </a:solidFill>
          </a:ln>
          <a:extLst/>
        </p:spPr>
        <p:txBody>
          <a:bodyPr vert="horz" wrap="square" lIns="91440" tIns="45720" rIns="91440" bIns="45720" numCol="1" anchor="ctr" anchorCtr="0" compatLnSpc="1">
            <a:prstTxWarp prst="textNoShape">
              <a:avLst/>
            </a:prstTxWarp>
            <a:no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r" defTabSz="914400" rtl="1" eaLnBrk="1" fontAlgn="auto" latinLnBrk="0" hangingPunct="1">
              <a:lnSpc>
                <a:spcPct val="170000"/>
              </a:lnSpc>
              <a:spcBef>
                <a:spcPts val="0"/>
              </a:spcBef>
              <a:spcAft>
                <a:spcPts val="0"/>
              </a:spcAft>
              <a:buClrTx/>
              <a:buSzTx/>
              <a:buFontTx/>
              <a:buNone/>
              <a:tabLst/>
              <a:defRPr/>
            </a:pPr>
            <a:endParaRPr kumimoji="0" lang="he-IL" sz="2000" b="1"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endParaRPr>
          </a:p>
          <a:p>
            <a:pPr marL="0" marR="0" lvl="0" indent="0" algn="r" defTabSz="914400" rtl="1" eaLnBrk="1" fontAlgn="auto" latinLnBrk="0" hangingPunct="1">
              <a:lnSpc>
                <a:spcPct val="170000"/>
              </a:lnSpc>
              <a:spcBef>
                <a:spcPts val="0"/>
              </a:spcBef>
              <a:spcAft>
                <a:spcPts val="0"/>
              </a:spcAft>
              <a:buClrTx/>
              <a:buSzTx/>
              <a:buFontTx/>
              <a:buNone/>
              <a:tabLst/>
              <a:defRPr/>
            </a:pPr>
            <a:r>
              <a:rPr kumimoji="0" lang="he-IL" sz="1600" b="1"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האתר חוויתי, המרכז לאוריגאמי מלווה ומסייע לגננות ובכך הפעילות הופכת לחוויתית, מעצימה </a:t>
            </a:r>
            <a:r>
              <a:rPr lang="he-IL" sz="1600" b="1" kern="0" dirty="0">
                <a:solidFill>
                  <a:schemeClr val="tx1"/>
                </a:solidFill>
                <a:latin typeface="Guttman-Aram" panose="02010401010101010101" pitchFamily="2" charset="-79"/>
                <a:cs typeface="Guttman-Aram" panose="02010401010101010101" pitchFamily="2" charset="-79"/>
              </a:rPr>
              <a:t>ומשמעותית בגן.</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1600" b="1" kern="0" dirty="0">
                <a:solidFill>
                  <a:schemeClr val="tx1"/>
                </a:solidFill>
                <a:latin typeface="Guttman-Aram" panose="02010401010101010101" pitchFamily="2" charset="-79"/>
                <a:cs typeface="Guttman-Aram" panose="02010401010101010101" pitchFamily="2" charset="-79"/>
              </a:rPr>
              <a:t>הפעילות יוצרת תשתית טובה לילדים העולים לכיתה א'.</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1600" b="1" kern="0" dirty="0">
                <a:solidFill>
                  <a:schemeClr val="tx1"/>
                </a:solidFill>
                <a:latin typeface="Guttman-Aram" panose="02010401010101010101" pitchFamily="2" charset="-79"/>
                <a:cs typeface="Guttman-Aram" panose="02010401010101010101" pitchFamily="2" charset="-79"/>
              </a:rPr>
              <a:t> התכנית מיועדת לילדים מגיל 4 ומעלה.</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1600" b="1" kern="0" dirty="0">
                <a:solidFill>
                  <a:schemeClr val="tx1"/>
                </a:solidFill>
                <a:latin typeface="Guttman-Aram" panose="02010401010101010101" pitchFamily="2" charset="-79"/>
                <a:cs typeface="Guttman-Aram" panose="02010401010101010101" pitchFamily="2" charset="-79"/>
              </a:rPr>
              <a:t>ניתן להכנס גם לאקדמיה ברשת וללמוד על הפעילות </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1600" b="1" kern="0" dirty="0">
                <a:solidFill>
                  <a:schemeClr val="tx1"/>
                </a:solidFill>
                <a:latin typeface="Guttman-Aram" panose="02010401010101010101" pitchFamily="2" charset="-79"/>
                <a:cs typeface="Guttman-Aram" panose="02010401010101010101" pitchFamily="2" charset="-79"/>
              </a:rPr>
              <a:t>ניתן גם לרכוש את הפעילות כתכנית העשרה בגן בהדרכת צוות המרכז לאוריגאמי</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2000" b="1" kern="0" dirty="0">
                <a:solidFill>
                  <a:schemeClr val="tx1"/>
                </a:solidFill>
                <a:latin typeface="Guttman-Aram" panose="02010401010101010101" pitchFamily="2" charset="-79"/>
                <a:cs typeface="Guttman-Aram" panose="02010401010101010101" pitchFamily="2" charset="-79"/>
              </a:rPr>
              <a:t> </a:t>
            </a:r>
          </a:p>
        </p:txBody>
      </p:sp>
      <p:sp>
        <p:nvSpPr>
          <p:cNvPr id="27" name="כותרת 1">
            <a:extLst>
              <a:ext uri="{FF2B5EF4-FFF2-40B4-BE49-F238E27FC236}">
                <a16:creationId xmlns:a16="http://schemas.microsoft.com/office/drawing/2014/main" id="{EA064DBA-06BF-44A3-BB5A-A90517510382}"/>
              </a:ext>
            </a:extLst>
          </p:cNvPr>
          <p:cNvSpPr txBox="1">
            <a:spLocks/>
          </p:cNvSpPr>
          <p:nvPr/>
        </p:nvSpPr>
        <p:spPr bwMode="auto">
          <a:xfrm>
            <a:off x="2771800" y="980728"/>
            <a:ext cx="3916916" cy="498479"/>
          </a:xfrm>
          <a:prstGeom prst="rect">
            <a:avLst/>
          </a:prstGeom>
          <a:solidFill>
            <a:schemeClr val="bg1"/>
          </a:solidFill>
          <a:ln w="38100">
            <a:solidFill>
              <a:schemeClr val="bg1"/>
            </a:solidFill>
          </a:ln>
          <a:extLst/>
        </p:spPr>
        <p:txBody>
          <a:bodyPr vert="horz" wrap="square" lIns="91440" tIns="45720" rIns="91440" bIns="45720" numCol="1" anchor="ctr" anchorCtr="0" compatLnSpc="1">
            <a:prstTxWarp prst="textNoShape">
              <a:avLst/>
            </a:prstTxWarp>
            <a:normAutofit fontScale="55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2800" kern="0" dirty="0">
              <a:solidFill>
                <a:schemeClr val="tx1"/>
              </a:solidFill>
              <a:latin typeface="Aharoni" panose="02010803020104030203" pitchFamily="2" charset="-79"/>
              <a:cs typeface="Aharoni" panose="02010803020104030203" pitchFamily="2" charset="-79"/>
              <a:hlinkClick r:id="rId2"/>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800" kern="0" dirty="0">
                <a:solidFill>
                  <a:schemeClr val="tx1"/>
                </a:solidFill>
                <a:latin typeface="Aharoni" panose="02010803020104030203" pitchFamily="2" charset="-79"/>
                <a:cs typeface="Aharoni" panose="02010803020104030203" pitchFamily="2" charset="-79"/>
                <a:hlinkClick r:id="rId2"/>
              </a:rPr>
              <a:t>WWW.ORIGAMETRIA.CO.IL</a:t>
            </a:r>
            <a:endParaRPr lang="en-US" sz="2800" kern="0" dirty="0">
              <a:solidFill>
                <a:schemeClr val="tx1"/>
              </a:solidFill>
              <a:latin typeface="Aharoni" panose="02010803020104030203" pitchFamily="2" charset="-79"/>
              <a:cs typeface="Aharoni" panose="02010803020104030203"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0" cap="none" spc="0" normalizeH="0" baseline="0" noProof="0" dirty="0">
              <a:ln>
                <a:noFill/>
              </a:ln>
              <a:solidFill>
                <a:schemeClr val="tx1"/>
              </a:solidFill>
              <a:effectLst/>
              <a:uLnTx/>
              <a:uFillTx/>
              <a:latin typeface="Aharoni" panose="02010803020104030203" pitchFamily="2" charset="-79"/>
              <a:cs typeface="Aharoni" panose="02010803020104030203" pitchFamily="2" charset="-79"/>
            </a:endParaRPr>
          </a:p>
        </p:txBody>
      </p:sp>
      <p:sp>
        <p:nvSpPr>
          <p:cNvPr id="29" name="כותרת 1">
            <a:extLst>
              <a:ext uri="{FF2B5EF4-FFF2-40B4-BE49-F238E27FC236}">
                <a16:creationId xmlns:a16="http://schemas.microsoft.com/office/drawing/2014/main" id="{70E2C1A5-5C71-4AEB-B116-D6268679C631}"/>
              </a:ext>
            </a:extLst>
          </p:cNvPr>
          <p:cNvSpPr txBox="1">
            <a:spLocks/>
          </p:cNvSpPr>
          <p:nvPr/>
        </p:nvSpPr>
        <p:spPr bwMode="auto">
          <a:xfrm>
            <a:off x="2915816" y="4365104"/>
            <a:ext cx="6069028" cy="1584176"/>
          </a:xfrm>
          <a:prstGeom prst="rect">
            <a:avLst/>
          </a:prstGeom>
          <a:solidFill>
            <a:schemeClr val="bg1"/>
          </a:solidFill>
          <a:ln w="9525">
            <a:solidFill>
              <a:srgbClr val="F8A34E"/>
            </a:solidFill>
          </a:ln>
          <a:extLst/>
        </p:spPr>
        <p:txBody>
          <a:bodyPr vert="horz" wrap="square" lIns="91440" tIns="45720" rIns="91440" bIns="45720" numCol="1" anchor="ctr" anchorCtr="0" compatLnSpc="1">
            <a:prstTxWarp prst="textNoShape">
              <a:avLst/>
            </a:prstTxWarp>
            <a:no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lvl="0" algn="r" eaLnBrk="1" fontAlgn="auto" hangingPunct="1">
              <a:lnSpc>
                <a:spcPct val="170000"/>
              </a:lnSpc>
              <a:spcBef>
                <a:spcPts val="0"/>
              </a:spcBef>
              <a:spcAft>
                <a:spcPts val="0"/>
              </a:spcAft>
              <a:defRPr/>
            </a:pPr>
            <a:endParaRPr lang="he-IL" sz="2000" b="1" kern="0" dirty="0">
              <a:solidFill>
                <a:schemeClr val="tx1"/>
              </a:solidFill>
              <a:latin typeface="Guttman-Aram" panose="02010401010101010101" pitchFamily="2" charset="-79"/>
              <a:cs typeface="Guttman-Aram" panose="02010401010101010101" pitchFamily="2" charset="-79"/>
            </a:endParaRPr>
          </a:p>
          <a:p>
            <a:pPr lvl="0" algn="r" eaLnBrk="1" fontAlgn="auto" hangingPunct="1">
              <a:lnSpc>
                <a:spcPct val="170000"/>
              </a:lnSpc>
              <a:spcBef>
                <a:spcPts val="0"/>
              </a:spcBef>
              <a:spcAft>
                <a:spcPts val="0"/>
              </a:spcAft>
              <a:defRPr/>
            </a:pPr>
            <a:r>
              <a:rPr lang="he-IL" sz="2000" b="1" kern="0" dirty="0">
                <a:solidFill>
                  <a:schemeClr val="tx1"/>
                </a:solidFill>
                <a:latin typeface="Guttman-Aram" panose="02010401010101010101" pitchFamily="2" charset="-79"/>
                <a:cs typeface="Guttman-Aram" panose="02010401010101010101" pitchFamily="2" charset="-79"/>
              </a:rPr>
              <a:t>אישור התכנית בקטלוג החינוכי - </a:t>
            </a:r>
            <a:r>
              <a:rPr lang="en-US" sz="1600" b="1" dirty="0">
                <a:hlinkClick r:id="rId3"/>
              </a:rPr>
              <a:t>https://goo.gl/ZVL1nt</a:t>
            </a:r>
            <a:endParaRPr lang="he-IL" sz="1600" b="1" dirty="0"/>
          </a:p>
          <a:p>
            <a:pPr lvl="0" algn="r" eaLnBrk="1" fontAlgn="auto" hangingPunct="1">
              <a:lnSpc>
                <a:spcPct val="170000"/>
              </a:lnSpc>
              <a:spcBef>
                <a:spcPts val="0"/>
              </a:spcBef>
              <a:spcAft>
                <a:spcPts val="0"/>
              </a:spcAft>
              <a:defRPr/>
            </a:pPr>
            <a:r>
              <a:rPr lang="he-IL" sz="2000" b="1" kern="0" dirty="0">
                <a:solidFill>
                  <a:schemeClr val="tx1"/>
                </a:solidFill>
                <a:latin typeface="Guttman-Aram" panose="02010401010101010101" pitchFamily="2" charset="-79"/>
                <a:cs typeface="Guttman-Aram" panose="02010401010101010101" pitchFamily="2" charset="-79"/>
              </a:rPr>
              <a:t>אקדמיה ברשת לילדי הגנים </a:t>
            </a:r>
            <a:r>
              <a:rPr lang="he-IL" sz="1200" kern="0" dirty="0">
                <a:solidFill>
                  <a:schemeClr val="tx1"/>
                </a:solidFill>
                <a:latin typeface="Guttman-Aram" panose="02010401010101010101" pitchFamily="2" charset="-79"/>
                <a:cs typeface="Guttman-Aram" panose="02010401010101010101" pitchFamily="2" charset="-79"/>
              </a:rPr>
              <a:t>– </a:t>
            </a:r>
            <a:r>
              <a:rPr lang="en-US" sz="1600" b="1" dirty="0">
                <a:hlinkClick r:id="rId4"/>
              </a:rPr>
              <a:t>https://goo.gl/m9X6Bm</a:t>
            </a:r>
            <a:endParaRPr lang="he-IL" sz="1600" b="1" dirty="0"/>
          </a:p>
          <a:p>
            <a:pPr algn="r" eaLnBrk="1" fontAlgn="auto" hangingPunct="1">
              <a:lnSpc>
                <a:spcPct val="170000"/>
              </a:lnSpc>
              <a:spcBef>
                <a:spcPts val="0"/>
              </a:spcBef>
              <a:spcAft>
                <a:spcPts val="0"/>
              </a:spcAft>
              <a:defRPr/>
            </a:pPr>
            <a:r>
              <a:rPr lang="he-IL" sz="2000" b="1" kern="0" dirty="0">
                <a:solidFill>
                  <a:schemeClr val="tx1"/>
                </a:solidFill>
                <a:latin typeface="Guttman-Aram" panose="02010401010101010101" pitchFamily="2" charset="-79"/>
                <a:cs typeface="Guttman-Aram" panose="02010401010101010101" pitchFamily="2" charset="-79"/>
              </a:rPr>
              <a:t>אקדמיה ברשת להורים ולילדים בגן </a:t>
            </a:r>
            <a:r>
              <a:rPr lang="he-IL" sz="900" kern="0" dirty="0">
                <a:solidFill>
                  <a:schemeClr val="tx1"/>
                </a:solidFill>
                <a:latin typeface="Guttman-Aram" panose="02010401010101010101" pitchFamily="2" charset="-79"/>
                <a:cs typeface="Guttman-Aram" panose="02010401010101010101" pitchFamily="2" charset="-79"/>
              </a:rPr>
              <a:t>– </a:t>
            </a:r>
            <a:r>
              <a:rPr lang="en-US" sz="1600" b="1" dirty="0">
                <a:hlinkClick r:id="rId4"/>
              </a:rPr>
              <a:t>https://goo.gl/m9X6Bm</a:t>
            </a:r>
            <a:endParaRPr lang="he-IL" sz="1600" b="1" dirty="0"/>
          </a:p>
          <a:p>
            <a:pPr lvl="0" algn="r" eaLnBrk="1" fontAlgn="auto" hangingPunct="1">
              <a:lnSpc>
                <a:spcPct val="170000"/>
              </a:lnSpc>
              <a:spcBef>
                <a:spcPts val="0"/>
              </a:spcBef>
              <a:spcAft>
                <a:spcPts val="0"/>
              </a:spcAft>
              <a:defRPr/>
            </a:pPr>
            <a:endParaRPr lang="he-IL" sz="1600" kern="0" dirty="0">
              <a:solidFill>
                <a:schemeClr val="tx1"/>
              </a:solidFill>
              <a:latin typeface="Guttman-Aram" panose="02010401010101010101" pitchFamily="2" charset="-79"/>
              <a:cs typeface="Guttman-Aram" panose="02010401010101010101" pitchFamily="2" charset="-79"/>
            </a:endParaRPr>
          </a:p>
          <a:p>
            <a:pPr lvl="0" algn="r" eaLnBrk="1" fontAlgn="auto" hangingPunct="1">
              <a:lnSpc>
                <a:spcPct val="170000"/>
              </a:lnSpc>
              <a:spcBef>
                <a:spcPts val="0"/>
              </a:spcBef>
              <a:spcAft>
                <a:spcPts val="0"/>
              </a:spcAft>
              <a:defRPr/>
            </a:pPr>
            <a:r>
              <a:rPr lang="he-IL" sz="1200" dirty="0"/>
              <a:t> </a:t>
            </a:r>
            <a:endParaRPr lang="he-IL" sz="2000" b="1" kern="0" dirty="0">
              <a:solidFill>
                <a:schemeClr val="tx1"/>
              </a:solidFill>
              <a:latin typeface="Aharoni" panose="02010803020104030203" pitchFamily="2" charset="-79"/>
              <a:cs typeface="Aharoni" panose="02010803020104030203" pitchFamily="2" charset="-79"/>
            </a:endParaRPr>
          </a:p>
        </p:txBody>
      </p:sp>
      <p:sp>
        <p:nvSpPr>
          <p:cNvPr id="7" name="כותרת 1">
            <a:extLst>
              <a:ext uri="{FF2B5EF4-FFF2-40B4-BE49-F238E27FC236}">
                <a16:creationId xmlns:a16="http://schemas.microsoft.com/office/drawing/2014/main" id="{A59F7DE5-5EB1-4CB9-A72D-4456EB68C63A}"/>
              </a:ext>
            </a:extLst>
          </p:cNvPr>
          <p:cNvSpPr txBox="1">
            <a:spLocks/>
          </p:cNvSpPr>
          <p:nvPr/>
        </p:nvSpPr>
        <p:spPr bwMode="auto">
          <a:xfrm>
            <a:off x="2411760" y="404664"/>
            <a:ext cx="4752528" cy="573293"/>
          </a:xfrm>
          <a:prstGeom prst="rect">
            <a:avLst/>
          </a:prstGeom>
          <a:solidFill>
            <a:srgbClr val="FF9966"/>
          </a:solidFill>
          <a:ln w="3175">
            <a:solidFill>
              <a:srgbClr val="F8A34E"/>
            </a:solidFill>
          </a:ln>
          <a:extLst/>
        </p:spPr>
        <p:txBody>
          <a:bodyPr vert="horz" wrap="square" lIns="91440" tIns="45720" rIns="91440" bIns="45720" numCol="1" anchor="ctr" anchorCtr="0" compatLnSpc="1">
            <a:prstTxWarp prst="textNoShape">
              <a:avLst/>
            </a:prstTxWarp>
            <a:normAutofit fontScale="325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4500" b="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7400" i="0" u="none" strike="noStrike" kern="0" cap="none" spc="0" normalizeH="0" baseline="0" noProof="0" dirty="0">
                <a:ln>
                  <a:noFill/>
                </a:ln>
                <a:solidFill>
                  <a:schemeClr val="tx1"/>
                </a:solidFill>
                <a:effectLst/>
                <a:uLnTx/>
                <a:uFillTx/>
                <a:latin typeface="Guttman-Aram" panose="02010401010101010101" pitchFamily="2" charset="-79"/>
                <a:cs typeface="Guttman-Aram" panose="02010401010101010101" pitchFamily="2" charset="-79"/>
              </a:rPr>
              <a:t>אתר אוריגאמטריה – קיפולי נייר בגן </a:t>
            </a:r>
            <a:endParaRPr lang="en-US" sz="7400" dirty="0">
              <a:solidFill>
                <a:schemeClr val="tx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800" kern="0" dirty="0">
              <a:solidFill>
                <a:schemeClr val="tx1"/>
              </a:solidFill>
              <a:latin typeface="Guttman-Aram" panose="02010401010101010101" pitchFamily="2" charset="-79"/>
              <a:cs typeface="Guttman-Aram" panose="02010401010101010101" pitchFamily="2" charset="-79"/>
            </a:endParaRPr>
          </a:p>
        </p:txBody>
      </p:sp>
      <p:pic>
        <p:nvPicPr>
          <p:cNvPr id="6" name="Picture 5" descr="לוגו למייל בעברית">
            <a:extLst>
              <a:ext uri="{FF2B5EF4-FFF2-40B4-BE49-F238E27FC236}">
                <a16:creationId xmlns:a16="http://schemas.microsoft.com/office/drawing/2014/main" id="{9A3756AC-2ECC-4EEB-B641-9D7095FCB30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5777881"/>
            <a:ext cx="2304256" cy="1080119"/>
          </a:xfrm>
          <a:prstGeom prst="rect">
            <a:avLst/>
          </a:prstGeom>
          <a:noFill/>
          <a:ln>
            <a:noFill/>
          </a:ln>
        </p:spPr>
      </p:pic>
    </p:spTree>
    <p:extLst>
      <p:ext uri="{BB962C8B-B14F-4D97-AF65-F5344CB8AC3E}">
        <p14:creationId xmlns:p14="http://schemas.microsoft.com/office/powerpoint/2010/main" val="348622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כותרת 1">
            <a:extLst>
              <a:ext uri="{FF2B5EF4-FFF2-40B4-BE49-F238E27FC236}">
                <a16:creationId xmlns:a16="http://schemas.microsoft.com/office/drawing/2014/main" id="{A05FF775-74A2-4A3D-A123-BB1697F5C58E}"/>
              </a:ext>
            </a:extLst>
          </p:cNvPr>
          <p:cNvSpPr txBox="1">
            <a:spLocks/>
          </p:cNvSpPr>
          <p:nvPr/>
        </p:nvSpPr>
        <p:spPr bwMode="auto">
          <a:xfrm>
            <a:off x="395536" y="3212976"/>
            <a:ext cx="8446741" cy="1584176"/>
          </a:xfrm>
          <a:prstGeom prst="rect">
            <a:avLst/>
          </a:prstGeom>
          <a:solidFill>
            <a:schemeClr val="bg1"/>
          </a:solidFill>
          <a:ln w="38100">
            <a:solidFill>
              <a:schemeClr val="bg1"/>
            </a:solidFill>
          </a:ln>
          <a:extLst/>
        </p:spPr>
        <p:txBody>
          <a:bodyPr vert="horz" wrap="square" lIns="91440" tIns="45720" rIns="91440" bIns="45720" numCol="1" anchor="ctr" anchorCtr="0" compatLnSpc="1">
            <a:prstTxWarp prst="textNoShape">
              <a:avLst/>
            </a:prstTxWarp>
            <a:no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algn="r" eaLnBrk="1" fontAlgn="auto" hangingPunct="1">
              <a:lnSpc>
                <a:spcPct val="150000"/>
              </a:lnSpc>
              <a:spcBef>
                <a:spcPts val="0"/>
              </a:spcBef>
              <a:spcAft>
                <a:spcPts val="0"/>
              </a:spcAft>
              <a:defRPr/>
            </a:pPr>
            <a:r>
              <a:rPr kumimoji="0" lang="he-IL" sz="1600" b="1" i="0" u="sng" strike="noStrike" kern="0" cap="none" spc="0" normalizeH="0" baseline="0" noProof="0" dirty="0">
                <a:ln>
                  <a:noFill/>
                </a:ln>
                <a:solidFill>
                  <a:schemeClr val="accent6">
                    <a:lumMod val="75000"/>
                  </a:schemeClr>
                </a:solidFill>
                <a:effectLst/>
                <a:uLnTx/>
                <a:uFillTx/>
                <a:latin typeface="Guttman-Aram" panose="02010401010101010101" pitchFamily="2" charset="-79"/>
                <a:ea typeface="+mj-ea"/>
                <a:cs typeface="Guttman-Aram" panose="02010401010101010101" pitchFamily="2" charset="-79"/>
              </a:rPr>
              <a:t>לכניסה סביבה המתוקשבת לגננות</a:t>
            </a:r>
            <a:r>
              <a:rPr kumimoji="0" lang="he-IL" sz="1600" b="1"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 הרשמו לאתר ואנחנו נפתח לכם אותו כדי שתוכלו להכיר את הסביבה ולהבין את היחודיות של הפעילויות – האתר ידידותי ונעים לעבודה  </a:t>
            </a:r>
            <a:r>
              <a:rPr lang="en-US" sz="1200" kern="0" dirty="0">
                <a:solidFill>
                  <a:schemeClr val="tx1"/>
                </a:solidFill>
                <a:latin typeface="Aharoni" panose="02010803020104030203" pitchFamily="2" charset="-79"/>
                <a:cs typeface="Aharoni" panose="02010803020104030203" pitchFamily="2" charset="-79"/>
                <a:hlinkClick r:id="rId2"/>
              </a:rPr>
              <a:t>WWW.ORIGAMETRIA.CO.IL</a:t>
            </a:r>
            <a:endParaRPr lang="en-US" sz="1200" kern="0" dirty="0">
              <a:solidFill>
                <a:schemeClr val="tx1"/>
              </a:solidFill>
              <a:latin typeface="Aharoni" panose="02010803020104030203" pitchFamily="2" charset="-79"/>
              <a:cs typeface="Aharoni" panose="02010803020104030203" pitchFamily="2" charset="-79"/>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1600" b="1"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בבקשה מראש נוכל לפתוח לכם את האזור באתר היכן שהגננות התנסו וכתבו רפלקציה, </a:t>
            </a:r>
            <a:r>
              <a:rPr lang="he-IL" sz="1600" b="1" kern="0" dirty="0">
                <a:solidFill>
                  <a:schemeClr val="tx1"/>
                </a:solidFill>
                <a:latin typeface="Guttman-Aram" panose="02010401010101010101" pitchFamily="2" charset="-79"/>
                <a:cs typeface="Guttman-Aram" panose="02010401010101010101" pitchFamily="2" charset="-79"/>
              </a:rPr>
              <a:t>כך שתוכלו להכיר בהרחבה את התרשמותן.</a:t>
            </a:r>
          </a:p>
        </p:txBody>
      </p:sp>
      <p:sp>
        <p:nvSpPr>
          <p:cNvPr id="29" name="כותרת 1">
            <a:extLst>
              <a:ext uri="{FF2B5EF4-FFF2-40B4-BE49-F238E27FC236}">
                <a16:creationId xmlns:a16="http://schemas.microsoft.com/office/drawing/2014/main" id="{70E2C1A5-5C71-4AEB-B116-D6268679C631}"/>
              </a:ext>
            </a:extLst>
          </p:cNvPr>
          <p:cNvSpPr txBox="1">
            <a:spLocks/>
          </p:cNvSpPr>
          <p:nvPr/>
        </p:nvSpPr>
        <p:spPr bwMode="auto">
          <a:xfrm>
            <a:off x="251520" y="4941168"/>
            <a:ext cx="8589308" cy="1656184"/>
          </a:xfrm>
          <a:prstGeom prst="rect">
            <a:avLst/>
          </a:prstGeom>
          <a:solidFill>
            <a:schemeClr val="bg1"/>
          </a:solidFill>
          <a:ln w="9525">
            <a:solidFill>
              <a:srgbClr val="F8A34E"/>
            </a:solidFill>
          </a:ln>
          <a:extLst/>
        </p:spPr>
        <p:txBody>
          <a:bodyPr vert="horz" wrap="square" lIns="91440" tIns="45720" rIns="91440" bIns="45720" numCol="1" anchor="ctr" anchorCtr="0" compatLnSpc="1">
            <a:prstTxWarp prst="textNoShape">
              <a:avLst/>
            </a:prstTxWarp>
            <a:no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r" defTabSz="914400" rtl="1" eaLnBrk="1" fontAlgn="auto" latinLnBrk="0" hangingPunct="1">
              <a:lnSpc>
                <a:spcPct val="170000"/>
              </a:lnSpc>
              <a:spcBef>
                <a:spcPts val="0"/>
              </a:spcBef>
              <a:spcAft>
                <a:spcPts val="0"/>
              </a:spcAft>
              <a:buClrTx/>
              <a:buSzTx/>
              <a:buFontTx/>
              <a:buNone/>
              <a:tabLst/>
              <a:defRPr/>
            </a:pPr>
            <a:endParaRPr lang="he-IL" sz="1800" b="1" kern="0" dirty="0">
              <a:solidFill>
                <a:schemeClr val="tx1"/>
              </a:solidFill>
              <a:latin typeface="Guttman-Aram" panose="02010401010101010101" pitchFamily="2" charset="-79"/>
              <a:cs typeface="Guttman-Aram" panose="02010401010101010101" pitchFamily="2" charset="-79"/>
            </a:endParaRPr>
          </a:p>
          <a:p>
            <a:pPr marL="0" marR="0" lvl="0" indent="0" algn="r" defTabSz="914400" rtl="1" eaLnBrk="1" fontAlgn="auto" latinLnBrk="0" hangingPunct="1">
              <a:lnSpc>
                <a:spcPct val="170000"/>
              </a:lnSpc>
              <a:spcBef>
                <a:spcPts val="0"/>
              </a:spcBef>
              <a:spcAft>
                <a:spcPts val="0"/>
              </a:spcAft>
              <a:buClrTx/>
              <a:buSzTx/>
              <a:buFontTx/>
              <a:buNone/>
              <a:tabLst/>
              <a:defRPr/>
            </a:pPr>
            <a:r>
              <a:rPr lang="he-IL" sz="1500" b="1" kern="0" dirty="0">
                <a:solidFill>
                  <a:schemeClr val="tx1"/>
                </a:solidFill>
                <a:latin typeface="Guttman-Aram" panose="02010401010101010101" pitchFamily="2" charset="-79"/>
                <a:cs typeface="Guttman-Aram" panose="02010401010101010101" pitchFamily="2" charset="-79"/>
              </a:rPr>
              <a:t>נשמח לקבוע פגישה ולהציג את התכנית והאתר:</a:t>
            </a:r>
          </a:p>
          <a:p>
            <a:pPr marL="0" marR="0" lvl="0" indent="0" algn="r" defTabSz="914400" rtl="1" eaLnBrk="1" fontAlgn="auto" latinLnBrk="0" hangingPunct="1">
              <a:lnSpc>
                <a:spcPct val="170000"/>
              </a:lnSpc>
              <a:spcBef>
                <a:spcPts val="0"/>
              </a:spcBef>
              <a:spcAft>
                <a:spcPts val="0"/>
              </a:spcAft>
              <a:buClrTx/>
              <a:buSzTx/>
              <a:buFontTx/>
              <a:buNone/>
              <a:tabLst/>
              <a:defRPr/>
            </a:pPr>
            <a:r>
              <a:rPr lang="he-IL" sz="1500" b="1" kern="0" dirty="0">
                <a:solidFill>
                  <a:schemeClr val="tx1"/>
                </a:solidFill>
                <a:latin typeface="Guttman-Aram" panose="02010401010101010101" pitchFamily="2" charset="-79"/>
                <a:cs typeface="Guttman-Aram" panose="02010401010101010101" pitchFamily="2" charset="-79"/>
              </a:rPr>
              <a:t>יפעת </a:t>
            </a:r>
            <a:r>
              <a:rPr lang="he-IL" sz="1500" b="1" kern="0">
                <a:solidFill>
                  <a:schemeClr val="tx1"/>
                </a:solidFill>
                <a:latin typeface="Guttman-Aram" panose="02010401010101010101" pitchFamily="2" charset="-79"/>
                <a:cs typeface="Guttman-Aram" panose="02010401010101010101" pitchFamily="2" charset="-79"/>
              </a:rPr>
              <a:t>– 052-4611241  </a:t>
            </a:r>
            <a:r>
              <a:rPr lang="en-US" sz="1500" b="1" kern="0" dirty="0">
                <a:solidFill>
                  <a:schemeClr val="tx1"/>
                </a:solidFill>
                <a:latin typeface="Guttman-Aram" panose="02010401010101010101" pitchFamily="2" charset="-79"/>
                <a:cs typeface="Guttman-Aram" panose="02010401010101010101" pitchFamily="2" charset="-79"/>
              </a:rPr>
              <a:t>     </a:t>
            </a:r>
            <a:r>
              <a:rPr lang="he-IL" sz="1500" b="1" kern="0" dirty="0">
                <a:solidFill>
                  <a:schemeClr val="tx1"/>
                </a:solidFill>
                <a:latin typeface="Guttman-Aram" panose="02010401010101010101" pitchFamily="2" charset="-79"/>
                <a:cs typeface="Guttman-Aram" panose="02010401010101010101" pitchFamily="2" charset="-79"/>
              </a:rPr>
              <a:t> </a:t>
            </a:r>
            <a:r>
              <a:rPr lang="en-US" sz="1500" b="1" kern="0" dirty="0">
                <a:solidFill>
                  <a:schemeClr val="tx1"/>
                </a:solidFill>
                <a:latin typeface="Aharoni" panose="02010803020104030203" pitchFamily="2" charset="-79"/>
                <a:cs typeface="Aharoni" panose="02010803020104030203" pitchFamily="2" charset="-79"/>
                <a:hlinkClick r:id="rId3"/>
              </a:rPr>
              <a:t>origametria.ioc@gmail.com</a:t>
            </a:r>
            <a:endParaRPr lang="en-US" sz="1500" b="1" kern="0" dirty="0">
              <a:solidFill>
                <a:schemeClr val="tx1"/>
              </a:solidFill>
              <a:latin typeface="Aharoni" panose="02010803020104030203" pitchFamily="2" charset="-79"/>
              <a:cs typeface="Aharoni" panose="02010803020104030203" pitchFamily="2" charset="-79"/>
            </a:endParaRPr>
          </a:p>
          <a:p>
            <a:pPr lvl="0" algn="r" eaLnBrk="1" fontAlgn="auto" hangingPunct="1">
              <a:lnSpc>
                <a:spcPct val="170000"/>
              </a:lnSpc>
              <a:spcBef>
                <a:spcPts val="0"/>
              </a:spcBef>
              <a:spcAft>
                <a:spcPts val="0"/>
              </a:spcAft>
              <a:defRPr/>
            </a:pPr>
            <a:r>
              <a:rPr lang="he-IL" sz="1500" b="1" kern="0" dirty="0">
                <a:solidFill>
                  <a:schemeClr val="tx1"/>
                </a:solidFill>
                <a:latin typeface="Guttman-Aram" panose="02010401010101010101" pitchFamily="2" charset="-79"/>
                <a:cs typeface="Guttman-Aram" panose="02010401010101010101" pitchFamily="2" charset="-79"/>
              </a:rPr>
              <a:t>ליטל –</a:t>
            </a:r>
            <a:r>
              <a:rPr lang="en-US" sz="1500" b="1" kern="0" dirty="0">
                <a:solidFill>
                  <a:schemeClr val="tx1"/>
                </a:solidFill>
                <a:latin typeface="Guttman-Aram" panose="02010401010101010101" pitchFamily="2" charset="-79"/>
                <a:cs typeface="Guttman-Aram" panose="02010401010101010101" pitchFamily="2" charset="-79"/>
              </a:rPr>
              <a:t>       052-4267479  </a:t>
            </a:r>
            <a:r>
              <a:rPr lang="he-IL" sz="1500" b="1" kern="0" dirty="0">
                <a:solidFill>
                  <a:schemeClr val="tx1"/>
                </a:solidFill>
                <a:latin typeface="Guttman-Aram" panose="02010401010101010101" pitchFamily="2" charset="-79"/>
                <a:cs typeface="Guttman-Aram" panose="02010401010101010101" pitchFamily="2" charset="-79"/>
              </a:rPr>
              <a:t> </a:t>
            </a:r>
            <a:r>
              <a:rPr lang="en-US" sz="1500" b="1" kern="0" dirty="0">
                <a:solidFill>
                  <a:schemeClr val="tx1"/>
                </a:solidFill>
                <a:latin typeface="Guttman-Aram" panose="02010401010101010101" pitchFamily="2" charset="-79"/>
                <a:cs typeface="Guttman-Aram" panose="02010401010101010101" pitchFamily="2" charset="-79"/>
              </a:rPr>
              <a:t>              </a:t>
            </a:r>
            <a:r>
              <a:rPr lang="en-US" sz="1500" b="1" kern="0" dirty="0">
                <a:solidFill>
                  <a:schemeClr val="tx1"/>
                </a:solidFill>
                <a:latin typeface="Aharoni" panose="02010803020104030203" pitchFamily="2" charset="-79"/>
                <a:cs typeface="Aharoni" panose="02010803020104030203" pitchFamily="2" charset="-79"/>
                <a:hlinkClick r:id="rId3"/>
              </a:rPr>
              <a:t> </a:t>
            </a:r>
            <a:r>
              <a:rPr lang="en-US" sz="1500" b="1" kern="0" dirty="0">
                <a:solidFill>
                  <a:schemeClr val="tx1"/>
                </a:solidFill>
                <a:latin typeface="Aharoni" panose="02010803020104030203" pitchFamily="2" charset="-79"/>
                <a:cs typeface="Aharoni" panose="02010803020104030203" pitchFamily="2" charset="-79"/>
                <a:hlinkClick r:id="rId4"/>
              </a:rPr>
              <a:t>paperart@netvision.net.il</a:t>
            </a:r>
            <a:endParaRPr lang="en-US" sz="1500" b="1" kern="0" dirty="0">
              <a:solidFill>
                <a:schemeClr val="tx1"/>
              </a:solidFill>
              <a:latin typeface="Aharoni" panose="02010803020104030203" pitchFamily="2" charset="-79"/>
              <a:cs typeface="Aharoni" panose="02010803020104030203" pitchFamily="2" charset="-79"/>
            </a:endParaRPr>
          </a:p>
          <a:p>
            <a:pPr lvl="0" algn="r" eaLnBrk="1" fontAlgn="auto" hangingPunct="1">
              <a:lnSpc>
                <a:spcPct val="170000"/>
              </a:lnSpc>
              <a:spcBef>
                <a:spcPts val="0"/>
              </a:spcBef>
              <a:spcAft>
                <a:spcPts val="0"/>
              </a:spcAft>
              <a:defRPr/>
            </a:pPr>
            <a:r>
              <a:rPr lang="he-IL" sz="1500" b="1" kern="0" dirty="0">
                <a:solidFill>
                  <a:schemeClr val="tx1"/>
                </a:solidFill>
                <a:latin typeface="Guttman-Aram" panose="02010401010101010101" pitchFamily="2" charset="-79"/>
                <a:cs typeface="Guttman-Aram" panose="02010401010101010101" pitchFamily="2" charset="-79"/>
              </a:rPr>
              <a:t>מירי גולן –052-4267484</a:t>
            </a:r>
            <a:r>
              <a:rPr lang="en-US" sz="1500" b="1" kern="0" dirty="0">
                <a:solidFill>
                  <a:schemeClr val="tx1"/>
                </a:solidFill>
                <a:latin typeface="Aharoni" panose="02010803020104030203" pitchFamily="2" charset="-79"/>
                <a:cs typeface="Aharoni" panose="02010803020104030203" pitchFamily="2" charset="-79"/>
                <a:hlinkClick r:id="rId3"/>
              </a:rPr>
              <a:t> </a:t>
            </a:r>
            <a:r>
              <a:rPr lang="en-US" sz="1500" b="1" kern="0" dirty="0">
                <a:solidFill>
                  <a:schemeClr val="tx1"/>
                </a:solidFill>
                <a:latin typeface="Aharoni" panose="02010803020104030203" pitchFamily="2" charset="-79"/>
                <a:cs typeface="Aharoni" panose="02010803020104030203" pitchFamily="2" charset="-79"/>
                <a:hlinkClick r:id="rId5"/>
              </a:rPr>
              <a:t>origami@netvision.net.il</a:t>
            </a:r>
            <a:r>
              <a:rPr lang="en-US" sz="1500" b="1" kern="0" dirty="0">
                <a:solidFill>
                  <a:schemeClr val="tx1"/>
                </a:solidFill>
                <a:latin typeface="Aharoni" panose="02010803020104030203" pitchFamily="2" charset="-79"/>
                <a:cs typeface="Aharoni" panose="02010803020104030203" pitchFamily="2" charset="-79"/>
              </a:rPr>
              <a:t>        </a:t>
            </a:r>
            <a:endParaRPr lang="he-IL" sz="1500" b="1" kern="0" dirty="0">
              <a:solidFill>
                <a:schemeClr val="tx1"/>
              </a:solidFill>
              <a:latin typeface="Guttman-Aram" panose="02010401010101010101" pitchFamily="2" charset="-79"/>
              <a:cs typeface="Guttman-Aram" panose="02010401010101010101" pitchFamily="2" charset="-79"/>
            </a:endParaRPr>
          </a:p>
          <a:p>
            <a:pPr marL="0" marR="0" lvl="0" indent="0" algn="r" defTabSz="914400" rtl="1" eaLnBrk="1" fontAlgn="auto" latinLnBrk="0" hangingPunct="1">
              <a:lnSpc>
                <a:spcPct val="170000"/>
              </a:lnSpc>
              <a:spcBef>
                <a:spcPts val="0"/>
              </a:spcBef>
              <a:spcAft>
                <a:spcPts val="0"/>
              </a:spcAft>
              <a:buClrTx/>
              <a:buSzTx/>
              <a:buFontTx/>
              <a:buNone/>
              <a:tabLst/>
              <a:defRPr/>
            </a:pPr>
            <a:endParaRPr lang="he-IL" sz="2000" b="1" kern="0" dirty="0">
              <a:solidFill>
                <a:schemeClr val="tx1"/>
              </a:solidFill>
              <a:latin typeface="Guttman-Aram" panose="02010401010101010101" pitchFamily="2" charset="-79"/>
              <a:cs typeface="Guttman-Aram" panose="02010401010101010101" pitchFamily="2" charset="-79"/>
            </a:endParaRPr>
          </a:p>
        </p:txBody>
      </p:sp>
      <p:pic>
        <p:nvPicPr>
          <p:cNvPr id="6" name="Picture 5" descr="לוגו למייל בעברית">
            <a:extLst>
              <a:ext uri="{FF2B5EF4-FFF2-40B4-BE49-F238E27FC236}">
                <a16:creationId xmlns:a16="http://schemas.microsoft.com/office/drawing/2014/main" id="{E9A56E99-391A-4538-82F6-F001E43C98C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67544" y="5373216"/>
            <a:ext cx="2232248" cy="1224135"/>
          </a:xfrm>
          <a:prstGeom prst="rect">
            <a:avLst/>
          </a:prstGeom>
          <a:noFill/>
          <a:ln>
            <a:noFill/>
          </a:ln>
        </p:spPr>
      </p:pic>
      <p:pic>
        <p:nvPicPr>
          <p:cNvPr id="8" name="Picture 7" descr="A girl taking a selfie&#10;&#10;Description generated with high confidence">
            <a:extLst>
              <a:ext uri="{FF2B5EF4-FFF2-40B4-BE49-F238E27FC236}">
                <a16:creationId xmlns:a16="http://schemas.microsoft.com/office/drawing/2014/main" id="{B216E900-2669-4045-8AF9-0ECB929BB6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85836">
            <a:off x="3578676" y="507204"/>
            <a:ext cx="2331811" cy="2331811"/>
          </a:xfrm>
          <a:prstGeom prst="rect">
            <a:avLst/>
          </a:prstGeom>
        </p:spPr>
      </p:pic>
      <p:pic>
        <p:nvPicPr>
          <p:cNvPr id="9" name="Picture 8">
            <a:extLst>
              <a:ext uri="{FF2B5EF4-FFF2-40B4-BE49-F238E27FC236}">
                <a16:creationId xmlns:a16="http://schemas.microsoft.com/office/drawing/2014/main" id="{588F69CD-D978-4EE2-9A5F-298FDBD90F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3808" y="5445224"/>
            <a:ext cx="1008112" cy="1008112"/>
          </a:xfrm>
          <a:prstGeom prst="rect">
            <a:avLst/>
          </a:prstGeom>
        </p:spPr>
      </p:pic>
    </p:spTree>
    <p:extLst>
      <p:ext uri="{BB962C8B-B14F-4D97-AF65-F5344CB8AC3E}">
        <p14:creationId xmlns:p14="http://schemas.microsoft.com/office/powerpoint/2010/main" val="3325213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484784"/>
            <a:ext cx="4212468" cy="355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11760" y="5157192"/>
            <a:ext cx="4464496" cy="12818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fontAlgn="b"/>
            <a:r>
              <a:rPr lang="he-IL" b="1" dirty="0">
                <a:solidFill>
                  <a:srgbClr val="000000"/>
                </a:solidFill>
                <a:latin typeface="Guttman-Aram" panose="02010401010101010101" pitchFamily="2" charset="-79"/>
                <a:ea typeface="Tahoma" pitchFamily="34" charset="0"/>
                <a:cs typeface="Guttman-Aram" panose="02010401010101010101" pitchFamily="2" charset="-79"/>
              </a:rPr>
              <a:t>יוצרי התכנית: </a:t>
            </a:r>
            <a:r>
              <a:rPr lang="he-IL" dirty="0">
                <a:solidFill>
                  <a:srgbClr val="000000"/>
                </a:solidFill>
                <a:latin typeface="Guttman-Aram" panose="02010401010101010101" pitchFamily="2" charset="-79"/>
                <a:ea typeface="Tahoma" pitchFamily="34" charset="0"/>
                <a:cs typeface="Guttman-Aram" panose="02010401010101010101" pitchFamily="2" charset="-79"/>
              </a:rPr>
              <a:t>מירי גולן ופול ג'קסון</a:t>
            </a:r>
          </a:p>
          <a:p>
            <a:pPr fontAlgn="b">
              <a:lnSpc>
                <a:spcPct val="150000"/>
              </a:lnSpc>
            </a:pPr>
            <a:r>
              <a:rPr lang="he-IL" b="1" dirty="0">
                <a:solidFill>
                  <a:srgbClr val="000000"/>
                </a:solidFill>
                <a:latin typeface="Guttman-Aram" panose="02010401010101010101" pitchFamily="2" charset="-79"/>
                <a:ea typeface="Tahoma" pitchFamily="34" charset="0"/>
                <a:cs typeface="Guttman-Aram" panose="02010401010101010101" pitchFamily="2" charset="-79"/>
              </a:rPr>
              <a:t>יועץ מתמטי וממפתחי התכנית: </a:t>
            </a:r>
            <a:r>
              <a:rPr lang="he-IL" dirty="0">
                <a:solidFill>
                  <a:srgbClr val="000000"/>
                </a:solidFill>
                <a:latin typeface="Guttman-Aram" panose="02010401010101010101" pitchFamily="2" charset="-79"/>
                <a:ea typeface="Tahoma" pitchFamily="34" charset="0"/>
                <a:cs typeface="Guttman-Aram" panose="02010401010101010101" pitchFamily="2" charset="-79"/>
              </a:rPr>
              <a:t>ד"ר ג'וני אוברמן</a:t>
            </a:r>
          </a:p>
          <a:p>
            <a:pPr fontAlgn="b">
              <a:lnSpc>
                <a:spcPct val="150000"/>
              </a:lnSpc>
            </a:pPr>
            <a:r>
              <a:rPr lang="he-IL" b="1" dirty="0">
                <a:solidFill>
                  <a:srgbClr val="000000"/>
                </a:solidFill>
                <a:latin typeface="Guttman-Aram" panose="02010401010101010101" pitchFamily="2" charset="-79"/>
                <a:ea typeface="Tahoma" pitchFamily="34" charset="0"/>
                <a:cs typeface="Guttman-Aram" panose="02010401010101010101" pitchFamily="2" charset="-79"/>
              </a:rPr>
              <a:t>יועצת מתמטית: </a:t>
            </a:r>
            <a:r>
              <a:rPr lang="he-IL" dirty="0">
                <a:solidFill>
                  <a:srgbClr val="000000"/>
                </a:solidFill>
                <a:latin typeface="Guttman-Aram" panose="02010401010101010101" pitchFamily="2" charset="-79"/>
                <a:ea typeface="Tahoma" pitchFamily="34" charset="0"/>
                <a:cs typeface="Guttman-Aram" panose="02010401010101010101" pitchFamily="2" charset="-79"/>
              </a:rPr>
              <a:t>ד"ר ענת קלמר</a:t>
            </a:r>
          </a:p>
        </p:txBody>
      </p:sp>
      <p:sp>
        <p:nvSpPr>
          <p:cNvPr id="6" name="Footer Placeholder 2">
            <a:extLst>
              <a:ext uri="{FF2B5EF4-FFF2-40B4-BE49-F238E27FC236}">
                <a16:creationId xmlns:a16="http://schemas.microsoft.com/office/drawing/2014/main" id="{8949CECD-4DA2-43E7-A01C-1CC27E0F2502}"/>
              </a:ext>
            </a:extLst>
          </p:cNvPr>
          <p:cNvSpPr>
            <a:spLocks noGrp="1"/>
          </p:cNvSpPr>
          <p:nvPr>
            <p:ph type="ftr" sz="quarter" idx="11"/>
          </p:nvPr>
        </p:nvSpPr>
        <p:spPr>
          <a:xfrm>
            <a:off x="1835696" y="6597352"/>
            <a:ext cx="5688632" cy="365125"/>
          </a:xfrm>
        </p:spPr>
        <p:txBody>
          <a:bodyPr/>
          <a:lstStyle/>
          <a:p>
            <a:pPr algn="r"/>
            <a:r>
              <a:rPr lang="he-IL" dirty="0"/>
              <a:t>כל הזכויות שמורות למרכז הישראלי לאוריגאמי ©</a:t>
            </a:r>
            <a:r>
              <a:rPr lang="en-US" dirty="0"/>
              <a:t>- www.origametria.co.il  </a:t>
            </a:r>
            <a:r>
              <a:rPr lang="he-IL" dirty="0"/>
              <a:t>אוריגאמטריה ® </a:t>
            </a:r>
          </a:p>
        </p:txBody>
      </p:sp>
      <p:pic>
        <p:nvPicPr>
          <p:cNvPr id="5" name="Picture 4" descr="לוגו למייל בעברית">
            <a:extLst>
              <a:ext uri="{FF2B5EF4-FFF2-40B4-BE49-F238E27FC236}">
                <a16:creationId xmlns:a16="http://schemas.microsoft.com/office/drawing/2014/main" id="{117F347A-6921-420D-AC8D-D84EEAE96E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88640"/>
            <a:ext cx="2781300" cy="1400175"/>
          </a:xfrm>
          <a:prstGeom prst="rect">
            <a:avLst/>
          </a:prstGeom>
          <a:noFill/>
          <a:ln>
            <a:noFill/>
          </a:ln>
        </p:spPr>
      </p:pic>
    </p:spTree>
    <p:extLst>
      <p:ext uri="{BB962C8B-B14F-4D97-AF65-F5344CB8AC3E}">
        <p14:creationId xmlns:p14="http://schemas.microsoft.com/office/powerpoint/2010/main" val="9889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Origami\AppData\Local\Microsoft\Windows\Temporary Internet Files\Content.Outlook\UQECPVTL\Hokusai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80728"/>
            <a:ext cx="1872208" cy="4992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771800" y="3068960"/>
            <a:ext cx="5654113" cy="3139321"/>
          </a:xfrm>
          <a:prstGeom prst="rect">
            <a:avLst/>
          </a:prstGeom>
        </p:spPr>
        <p:txBody>
          <a:bodyPr wrap="square">
            <a:spAutoFit/>
          </a:bodyPr>
          <a:lstStyle/>
          <a:p>
            <a:pPr algn="ctr"/>
            <a:r>
              <a:rPr lang="he-IL" sz="2800" dirty="0">
                <a:latin typeface="Guttman-Aram" panose="02010401010101010101" pitchFamily="2" charset="-79"/>
                <a:cs typeface="Guttman-Aram" panose="02010401010101010101" pitchFamily="2" charset="-79"/>
              </a:rPr>
              <a:t>אתר אוריגאמטריה</a:t>
            </a:r>
            <a:r>
              <a:rPr lang="en-US" sz="2800" dirty="0">
                <a:latin typeface="Guttman-Aram" panose="02010401010101010101" pitchFamily="2" charset="-79"/>
                <a:cs typeface="Guttman-Aram" panose="02010401010101010101" pitchFamily="2" charset="-79"/>
              </a:rPr>
              <a:t> </a:t>
            </a:r>
            <a:r>
              <a:rPr lang="he-IL" sz="2800" dirty="0">
                <a:latin typeface="Guttman-Aram" panose="02010401010101010101" pitchFamily="2" charset="-79"/>
                <a:cs typeface="Guttman-Aram" panose="02010401010101010101" pitchFamily="2" charset="-79"/>
              </a:rPr>
              <a:t> מתוקשבת</a:t>
            </a:r>
            <a:endParaRPr lang="en-US" sz="2800" dirty="0">
              <a:latin typeface="Guttman-Aram" panose="02010401010101010101" pitchFamily="2" charset="-79"/>
              <a:cs typeface="Guttman-Aram" panose="02010401010101010101" pitchFamily="2" charset="-79"/>
            </a:endParaRPr>
          </a:p>
          <a:p>
            <a:pPr algn="ctr"/>
            <a:r>
              <a:rPr lang="he-IL" dirty="0">
                <a:latin typeface="Guttman-Aram" panose="02010401010101010101" pitchFamily="2" charset="-79"/>
                <a:cs typeface="Guttman-Aram" panose="02010401010101010101" pitchFamily="2" charset="-79"/>
              </a:rPr>
              <a:t>סביבה מתוקשבת לגננות</a:t>
            </a:r>
            <a:r>
              <a:rPr lang="he-IL" dirty="0"/>
              <a:t>: </a:t>
            </a:r>
            <a:r>
              <a:rPr lang="en-US" u="sng" dirty="0">
                <a:solidFill>
                  <a:srgbClr val="0070C0"/>
                </a:solidFill>
                <a:hlinkClick r:id="rId4"/>
              </a:rPr>
              <a:t>https://goo.gl/sD474Y</a:t>
            </a:r>
            <a:endParaRPr lang="en-US" u="sng" dirty="0">
              <a:solidFill>
                <a:srgbClr val="0070C0"/>
              </a:solidFill>
            </a:endParaRPr>
          </a:p>
          <a:p>
            <a:pPr algn="ctr"/>
            <a:endParaRPr lang="he-IL" sz="1400" dirty="0">
              <a:latin typeface="Guttman-Aram" panose="02010401010101010101" pitchFamily="2" charset="-79"/>
              <a:cs typeface="Guttman-Aram" panose="02010401010101010101" pitchFamily="2" charset="-79"/>
            </a:endParaRPr>
          </a:p>
          <a:p>
            <a:pPr algn="ctr"/>
            <a:r>
              <a:rPr lang="he-IL" sz="2800" dirty="0">
                <a:latin typeface="Guttman-Aram" panose="02010401010101010101" pitchFamily="2" charset="-79"/>
                <a:cs typeface="Guttman-Aram" panose="02010401010101010101" pitchFamily="2" charset="-79"/>
              </a:rPr>
              <a:t>האתר מאושר על ידי משרד החינוך </a:t>
            </a:r>
          </a:p>
          <a:p>
            <a:pPr algn="ctr"/>
            <a:r>
              <a:rPr lang="he-IL" sz="2800" dirty="0">
                <a:latin typeface="Guttman-Aram" panose="02010401010101010101" pitchFamily="2" charset="-79"/>
                <a:cs typeface="Guttman-Aram" panose="02010401010101010101" pitchFamily="2" charset="-79"/>
              </a:rPr>
              <a:t>מספר אישור- סת 7005</a:t>
            </a:r>
          </a:p>
          <a:p>
            <a:pPr algn="ctr"/>
            <a:endParaRPr lang="he-IL" dirty="0">
              <a:latin typeface="Guttman-Aram" panose="02010401010101010101" pitchFamily="2" charset="-79"/>
              <a:cs typeface="Guttman-Aram" panose="02010401010101010101" pitchFamily="2" charset="-79"/>
            </a:endParaRPr>
          </a:p>
          <a:p>
            <a:pPr algn="ctr"/>
            <a:r>
              <a:rPr lang="he-IL" sz="2800" dirty="0">
                <a:latin typeface="Guttman-Aram" panose="02010401010101010101" pitchFamily="2" charset="-79"/>
                <a:cs typeface="Guttman-Aram" panose="02010401010101010101" pitchFamily="2" charset="-79"/>
              </a:rPr>
              <a:t>ניתן למצוא אותנו בקטלוג החינוכי</a:t>
            </a:r>
            <a:endParaRPr lang="en-US" sz="2800" dirty="0">
              <a:latin typeface="Guttman-Aram" panose="02010401010101010101" pitchFamily="2" charset="-79"/>
              <a:cs typeface="Guttman-Aram" panose="02010401010101010101" pitchFamily="2" charset="-79"/>
            </a:endParaRPr>
          </a:p>
          <a:p>
            <a:pPr algn="ctr"/>
            <a:r>
              <a:rPr lang="en-US" dirty="0">
                <a:solidFill>
                  <a:srgbClr val="0070C0"/>
                </a:solidFill>
                <a:hlinkClick r:id="rId5"/>
              </a:rPr>
              <a:t>https://goo.gl/efZGGQ</a:t>
            </a:r>
            <a:endParaRPr lang="en-US" dirty="0">
              <a:solidFill>
                <a:srgbClr val="0070C0"/>
              </a:solidFill>
            </a:endParaRPr>
          </a:p>
          <a:p>
            <a:pPr algn="ctr"/>
            <a:endParaRPr lang="en-US" dirty="0">
              <a:solidFill>
                <a:srgbClr val="0070C0"/>
              </a:solidFill>
            </a:endParaRPr>
          </a:p>
        </p:txBody>
      </p:sp>
      <p:sp>
        <p:nvSpPr>
          <p:cNvPr id="2" name="Footer Placeholder 1">
            <a:extLst>
              <a:ext uri="{FF2B5EF4-FFF2-40B4-BE49-F238E27FC236}">
                <a16:creationId xmlns:a16="http://schemas.microsoft.com/office/drawing/2014/main" id="{A8C548A2-517E-4CE1-B0CC-FA7CAF3391FE}"/>
              </a:ext>
            </a:extLst>
          </p:cNvPr>
          <p:cNvSpPr>
            <a:spLocks noGrp="1"/>
          </p:cNvSpPr>
          <p:nvPr>
            <p:ph type="ftr" sz="quarter" idx="11"/>
          </p:nvPr>
        </p:nvSpPr>
        <p:spPr/>
        <p:txBody>
          <a:bodyPr/>
          <a:lstStyle/>
          <a:p>
            <a:r>
              <a:rPr lang="en-US" dirty="0"/>
              <a:t>www.origametria.co.il</a:t>
            </a:r>
            <a:endParaRPr lang="he-IL" dirty="0"/>
          </a:p>
        </p:txBody>
      </p:sp>
      <p:sp>
        <p:nvSpPr>
          <p:cNvPr id="8" name="כותרת 1">
            <a:extLst>
              <a:ext uri="{FF2B5EF4-FFF2-40B4-BE49-F238E27FC236}">
                <a16:creationId xmlns:a16="http://schemas.microsoft.com/office/drawing/2014/main" id="{59254626-D879-4A81-9D94-11C143849650}"/>
              </a:ext>
            </a:extLst>
          </p:cNvPr>
          <p:cNvSpPr txBox="1">
            <a:spLocks/>
          </p:cNvSpPr>
          <p:nvPr/>
        </p:nvSpPr>
        <p:spPr bwMode="auto">
          <a:xfrm>
            <a:off x="3419872" y="2410484"/>
            <a:ext cx="4536504" cy="586468"/>
          </a:xfrm>
          <a:prstGeom prst="rect">
            <a:avLst/>
          </a:prstGeom>
          <a:solidFill>
            <a:srgbClr val="FF9966"/>
          </a:solidFill>
          <a:ln w="6350">
            <a:solidFill>
              <a:srgbClr val="F8A34E"/>
            </a:solidFill>
          </a:ln>
          <a:extLst/>
        </p:spPr>
        <p:txBody>
          <a:bodyPr vert="horz" wrap="square" lIns="91440" tIns="45720" rIns="91440" bIns="45720" numCol="1" anchor="ctr" anchorCtr="0" compatLnSpc="1">
            <a:prstTxWarp prst="textNoShape">
              <a:avLst/>
            </a:prstTxWarp>
            <a:normAutofit fontScale="70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70000"/>
              </a:lnSpc>
              <a:spcBef>
                <a:spcPts val="0"/>
              </a:spcBef>
              <a:spcAft>
                <a:spcPts val="0"/>
              </a:spcAft>
              <a:buClrTx/>
              <a:buSzTx/>
              <a:buFontTx/>
              <a:buNone/>
              <a:tabLst/>
              <a:defRPr/>
            </a:pPr>
            <a:r>
              <a:rPr lang="en-US" sz="3300" kern="0" dirty="0">
                <a:solidFill>
                  <a:schemeClr val="tx1"/>
                </a:solidFill>
                <a:latin typeface="Aharoni" panose="02010803020104030203" pitchFamily="2" charset="-79"/>
                <a:cs typeface="Aharoni" panose="02010803020104030203" pitchFamily="2" charset="-79"/>
              </a:rPr>
              <a:t>www.origametria.co.il</a:t>
            </a:r>
            <a:endParaRPr lang="he-IL" sz="3300" kern="0" dirty="0">
              <a:solidFill>
                <a:schemeClr val="tx1"/>
              </a:solidFill>
              <a:latin typeface="Aharoni" panose="02010803020104030203" pitchFamily="2" charset="-79"/>
              <a:cs typeface="Aharoni" panose="02010803020104030203" pitchFamily="2" charset="-79"/>
            </a:endParaRPr>
          </a:p>
        </p:txBody>
      </p:sp>
      <p:pic>
        <p:nvPicPr>
          <p:cNvPr id="9" name="Picture 8">
            <a:extLst>
              <a:ext uri="{FF2B5EF4-FFF2-40B4-BE49-F238E27FC236}">
                <a16:creationId xmlns:a16="http://schemas.microsoft.com/office/drawing/2014/main" id="{125CF361-0D3F-43BF-AEFC-8F327C1529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107" t="32423" r="26083" b="28213"/>
          <a:stretch/>
        </p:blipFill>
        <p:spPr>
          <a:xfrm>
            <a:off x="3419872" y="836712"/>
            <a:ext cx="4536504" cy="1568080"/>
          </a:xfrm>
          <a:prstGeom prst="rect">
            <a:avLst/>
          </a:prstGeom>
          <a:ln w="6350">
            <a:solidFill>
              <a:srgbClr val="F8A34E"/>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295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Origami\AppData\Local\Microsoft\Windows\Temporary Internet Files\Content.Outlook\UQECPVTL\Hokusai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80728"/>
            <a:ext cx="1872208" cy="4992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67744" y="1052736"/>
            <a:ext cx="6391558" cy="4832092"/>
          </a:xfrm>
          <a:prstGeom prst="rect">
            <a:avLst/>
          </a:prstGeom>
        </p:spPr>
        <p:txBody>
          <a:bodyPr wrap="square">
            <a:spAutoFit/>
          </a:bodyPr>
          <a:lstStyle/>
          <a:p>
            <a:r>
              <a:rPr lang="he-IL" sz="2800" b="1" dirty="0">
                <a:latin typeface="Guttman-Aram" panose="02010401010101010101" pitchFamily="2" charset="-79"/>
                <a:cs typeface="Guttman-Aram" panose="02010401010101010101" pitchFamily="2" charset="-79"/>
              </a:rPr>
              <a:t>אתר, סביבה מתוקשבת לגננות, המלווה אותן </a:t>
            </a:r>
          </a:p>
          <a:p>
            <a:r>
              <a:rPr lang="he-IL" sz="2800" b="1" dirty="0">
                <a:latin typeface="Guttman-Aram" panose="02010401010101010101" pitchFamily="2" charset="-79"/>
                <a:cs typeface="Guttman-Aram" panose="02010401010101010101" pitchFamily="2" charset="-79"/>
              </a:rPr>
              <a:t>בפעילויות של קיפולי נייר בגן.</a:t>
            </a:r>
          </a:p>
          <a:p>
            <a:endParaRPr lang="he-IL" sz="2800" b="1" dirty="0">
              <a:latin typeface="Guttman-Aram" panose="02010401010101010101" pitchFamily="2" charset="-79"/>
              <a:cs typeface="Guttman-Aram" panose="02010401010101010101" pitchFamily="2" charset="-79"/>
            </a:endParaRPr>
          </a:p>
          <a:p>
            <a:r>
              <a:rPr lang="he-IL" sz="2800" b="1" dirty="0">
                <a:latin typeface="Guttman-Aram" panose="02010401010101010101" pitchFamily="2" charset="-79"/>
                <a:cs typeface="Guttman-Aram" panose="02010401010101010101" pitchFamily="2" charset="-79"/>
              </a:rPr>
              <a:t>הילד יוצר קיפול נייר שונה בכל פעילות</a:t>
            </a:r>
          </a:p>
          <a:p>
            <a:r>
              <a:rPr lang="he-IL" sz="2800" b="1" dirty="0">
                <a:latin typeface="Guttman-Aram" panose="02010401010101010101" pitchFamily="2" charset="-79"/>
                <a:cs typeface="Guttman-Aram" panose="02010401010101010101" pitchFamily="2" charset="-79"/>
              </a:rPr>
              <a:t>וחוזר הביתה עם קיפול נייר שהוא יצר.</a:t>
            </a:r>
          </a:p>
          <a:p>
            <a:endParaRPr lang="he-IL" sz="2800" b="1" dirty="0">
              <a:latin typeface="Guttman-Aram" panose="02010401010101010101" pitchFamily="2" charset="-79"/>
              <a:cs typeface="Guttman-Aram" panose="02010401010101010101" pitchFamily="2" charset="-79"/>
            </a:endParaRPr>
          </a:p>
          <a:p>
            <a:r>
              <a:rPr lang="he-IL" sz="2800" b="1" dirty="0">
                <a:latin typeface="Guttman-Aram" panose="02010401010101010101" pitchFamily="2" charset="-79"/>
                <a:cs typeface="Guttman-Aram" panose="02010401010101010101" pitchFamily="2" charset="-79"/>
              </a:rPr>
              <a:t>במהלך הקיפולים הילד מפתח את המוטוריקה, </a:t>
            </a:r>
          </a:p>
          <a:p>
            <a:r>
              <a:rPr lang="he-IL" sz="2800" b="1" dirty="0">
                <a:latin typeface="Guttman-Aram" panose="02010401010101010101" pitchFamily="2" charset="-79"/>
                <a:cs typeface="Guttman-Aram" panose="02010401010101010101" pitchFamily="2" charset="-79"/>
              </a:rPr>
              <a:t>התפיסה המרחבית, וחוקר את המצולעים.</a:t>
            </a:r>
          </a:p>
          <a:p>
            <a:endParaRPr lang="he-IL" sz="2800" b="1" dirty="0">
              <a:latin typeface="Guttman-Aram" panose="02010401010101010101" pitchFamily="2" charset="-79"/>
              <a:cs typeface="Guttman-Aram" panose="02010401010101010101" pitchFamily="2" charset="-79"/>
            </a:endParaRPr>
          </a:p>
          <a:p>
            <a:r>
              <a:rPr lang="he-IL" sz="2800" b="1" dirty="0">
                <a:solidFill>
                  <a:schemeClr val="tx2"/>
                </a:solidFill>
                <a:highlight>
                  <a:srgbClr val="FFFF00"/>
                </a:highlight>
                <a:latin typeface="Guttman-Aram" panose="02010401010101010101" pitchFamily="2" charset="-79"/>
                <a:cs typeface="Guttman-Aram" panose="02010401010101010101" pitchFamily="2" charset="-79"/>
              </a:rPr>
              <a:t>האתר מסייע לגננת להשתמש בקיפולי נייר</a:t>
            </a:r>
          </a:p>
          <a:p>
            <a:r>
              <a:rPr lang="he-IL" sz="2800" b="1" dirty="0">
                <a:solidFill>
                  <a:schemeClr val="tx2"/>
                </a:solidFill>
                <a:highlight>
                  <a:srgbClr val="FFFF00"/>
                </a:highlight>
                <a:latin typeface="Guttman-Aram" panose="02010401010101010101" pitchFamily="2" charset="-79"/>
                <a:cs typeface="Guttman-Aram" panose="02010401010101010101" pitchFamily="2" charset="-79"/>
              </a:rPr>
              <a:t>בגן ללא רקע בנושא.</a:t>
            </a:r>
          </a:p>
        </p:txBody>
      </p:sp>
      <p:sp>
        <p:nvSpPr>
          <p:cNvPr id="2" name="Footer Placeholder 1">
            <a:extLst>
              <a:ext uri="{FF2B5EF4-FFF2-40B4-BE49-F238E27FC236}">
                <a16:creationId xmlns:a16="http://schemas.microsoft.com/office/drawing/2014/main" id="{A8C548A2-517E-4CE1-B0CC-FA7CAF3391FE}"/>
              </a:ext>
            </a:extLst>
          </p:cNvPr>
          <p:cNvSpPr>
            <a:spLocks noGrp="1"/>
          </p:cNvSpPr>
          <p:nvPr>
            <p:ph type="ftr" sz="quarter" idx="11"/>
          </p:nvPr>
        </p:nvSpPr>
        <p:spPr/>
        <p:txBody>
          <a:bodyPr/>
          <a:lstStyle/>
          <a:p>
            <a:r>
              <a:rPr lang="en-US"/>
              <a:t>www.origametria.co.il</a:t>
            </a:r>
            <a:endParaRPr lang="he-IL"/>
          </a:p>
        </p:txBody>
      </p:sp>
    </p:spTree>
    <p:extLst>
      <p:ext uri="{BB962C8B-B14F-4D97-AF65-F5344CB8AC3E}">
        <p14:creationId xmlns:p14="http://schemas.microsoft.com/office/powerpoint/2010/main" val="33716994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Origami\AppData\Local\Microsoft\Windows\Temporary Internet Files\Content.Outlook\UQECPVTL\Hokusai 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04864"/>
            <a:ext cx="1413157" cy="3768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0721" y="548680"/>
            <a:ext cx="8172494" cy="5262979"/>
          </a:xfrm>
          <a:prstGeom prst="rect">
            <a:avLst/>
          </a:prstGeom>
        </p:spPr>
        <p:txBody>
          <a:bodyPr wrap="none">
            <a:spAutoFit/>
          </a:bodyPr>
          <a:lstStyle/>
          <a:p>
            <a:r>
              <a:rPr lang="he-IL" sz="2800" b="1" u="sng" dirty="0">
                <a:latin typeface="Guttman-Aram" panose="02010401010101010101" pitchFamily="2" charset="-79"/>
                <a:cs typeface="Guttman-Aram" panose="02010401010101010101" pitchFamily="2" charset="-79"/>
              </a:rPr>
              <a:t>הפעילות מסייעת לפיתוח מוטוריקה עדינה</a:t>
            </a:r>
            <a:r>
              <a:rPr lang="he-IL" sz="2800" b="1" dirty="0">
                <a:latin typeface="Guttman-Aram" panose="02010401010101010101" pitchFamily="2" charset="-79"/>
                <a:cs typeface="Guttman-Aram" panose="02010401010101010101" pitchFamily="2" charset="-79"/>
              </a:rPr>
              <a:t>, ותפיסה מרחבית </a:t>
            </a:r>
          </a:p>
          <a:p>
            <a:r>
              <a:rPr lang="he-IL" sz="2800" b="1" dirty="0">
                <a:latin typeface="Guttman-Aram" panose="02010401010101010101" pitchFamily="2" charset="-79"/>
                <a:cs typeface="Guttman-Aram" panose="02010401010101010101" pitchFamily="2" charset="-79"/>
              </a:rPr>
              <a:t>ואת היכולת לזהות צורות גיאומטריות במנחים שונים.</a:t>
            </a:r>
          </a:p>
          <a:p>
            <a:endParaRPr lang="he-IL" sz="2800" b="1" dirty="0">
              <a:latin typeface="Guttman-Aram" panose="02010401010101010101" pitchFamily="2" charset="-79"/>
              <a:cs typeface="Guttman-Aram" panose="02010401010101010101" pitchFamily="2" charset="-79"/>
            </a:endParaRPr>
          </a:p>
          <a:p>
            <a:r>
              <a:rPr lang="he-IL" sz="2800" b="1" dirty="0">
                <a:latin typeface="Guttman-Aram" panose="02010401010101010101" pitchFamily="2" charset="-79"/>
                <a:cs typeface="Guttman-Aram" panose="02010401010101010101" pitchFamily="2" charset="-79"/>
              </a:rPr>
              <a:t>בפעילות אנחנו משתמשים במילים מהשפה היפנית </a:t>
            </a:r>
          </a:p>
          <a:p>
            <a:r>
              <a:rPr lang="he-IL" sz="2800" b="1" dirty="0">
                <a:latin typeface="Guttman-Aram" panose="02010401010101010101" pitchFamily="2" charset="-79"/>
                <a:cs typeface="Guttman-Aram" panose="02010401010101010101" pitchFamily="2" charset="-79"/>
              </a:rPr>
              <a:t>שהילדים מאוד אוהבים.</a:t>
            </a:r>
          </a:p>
          <a:p>
            <a:endParaRPr lang="he-IL" sz="2800" b="1" dirty="0">
              <a:latin typeface="Guttman-Aram" panose="02010401010101010101" pitchFamily="2" charset="-79"/>
              <a:cs typeface="Guttman-Aram" panose="02010401010101010101" pitchFamily="2" charset="-79"/>
            </a:endParaRPr>
          </a:p>
          <a:p>
            <a:r>
              <a:rPr lang="he-IL" sz="2800" b="1" dirty="0">
                <a:latin typeface="Guttman-Aram" panose="02010401010101010101" pitchFamily="2" charset="-79"/>
                <a:cs typeface="Guttman-Aram" panose="02010401010101010101" pitchFamily="2" charset="-79"/>
              </a:rPr>
              <a:t>ניתן לרכוש את האתר עבור כל הגנים ברשות </a:t>
            </a:r>
          </a:p>
          <a:p>
            <a:r>
              <a:rPr lang="he-IL" sz="2800" b="1" dirty="0">
                <a:latin typeface="Guttman-Aram" panose="02010401010101010101" pitchFamily="2" charset="-79"/>
                <a:cs typeface="Guttman-Aram" panose="02010401010101010101" pitchFamily="2" charset="-79"/>
              </a:rPr>
              <a:t>והפעילות תתבצע על ידי הגננת </a:t>
            </a:r>
          </a:p>
          <a:p>
            <a:r>
              <a:rPr lang="he-IL" sz="2800" b="1" dirty="0">
                <a:latin typeface="Guttman-Aram" panose="02010401010101010101" pitchFamily="2" charset="-79"/>
                <a:cs typeface="Guttman-Aram" panose="02010401010101010101" pitchFamily="2" charset="-79"/>
              </a:rPr>
              <a:t>בליווי האתר המתוקשב.</a:t>
            </a:r>
          </a:p>
          <a:p>
            <a:endParaRPr lang="he-IL" sz="2800" b="1" dirty="0">
              <a:latin typeface="Guttman-Aram" panose="02010401010101010101" pitchFamily="2" charset="-79"/>
              <a:cs typeface="Guttman-Aram" panose="02010401010101010101" pitchFamily="2" charset="-79"/>
            </a:endParaRPr>
          </a:p>
          <a:p>
            <a:r>
              <a:rPr lang="he-IL" sz="2800" b="1" dirty="0">
                <a:latin typeface="Guttman-Aram" panose="02010401010101010101" pitchFamily="2" charset="-79"/>
                <a:cs typeface="Guttman-Aram" panose="02010401010101010101" pitchFamily="2" charset="-79"/>
              </a:rPr>
              <a:t>ניתן לרכוש את הפעילות גם כהעשרה בגן </a:t>
            </a:r>
          </a:p>
          <a:p>
            <a:r>
              <a:rPr lang="he-IL" sz="2800" b="1" dirty="0">
                <a:latin typeface="Guttman-Aram" panose="02010401010101010101" pitchFamily="2" charset="-79"/>
                <a:cs typeface="Guttman-Aram" panose="02010401010101010101" pitchFamily="2" charset="-79"/>
              </a:rPr>
              <a:t>על ידי מדריכי המרכז לאוריגאמי</a:t>
            </a:r>
          </a:p>
        </p:txBody>
      </p:sp>
      <p:sp>
        <p:nvSpPr>
          <p:cNvPr id="2" name="Footer Placeholder 1">
            <a:extLst>
              <a:ext uri="{FF2B5EF4-FFF2-40B4-BE49-F238E27FC236}">
                <a16:creationId xmlns:a16="http://schemas.microsoft.com/office/drawing/2014/main" id="{A8C548A2-517E-4CE1-B0CC-FA7CAF3391FE}"/>
              </a:ext>
            </a:extLst>
          </p:cNvPr>
          <p:cNvSpPr>
            <a:spLocks noGrp="1"/>
          </p:cNvSpPr>
          <p:nvPr>
            <p:ph type="ftr" sz="quarter" idx="11"/>
          </p:nvPr>
        </p:nvSpPr>
        <p:spPr/>
        <p:txBody>
          <a:bodyPr/>
          <a:lstStyle/>
          <a:p>
            <a:r>
              <a:rPr lang="en-US"/>
              <a:t>www.origametria.co.il</a:t>
            </a:r>
            <a:endParaRPr lang="he-IL"/>
          </a:p>
        </p:txBody>
      </p:sp>
    </p:spTree>
    <p:extLst>
      <p:ext uri="{BB962C8B-B14F-4D97-AF65-F5344CB8AC3E}">
        <p14:creationId xmlns:p14="http://schemas.microsoft.com/office/powerpoint/2010/main" val="29635295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404" y="188640"/>
            <a:ext cx="9123074" cy="6178614"/>
          </a:xfrm>
          <a:prstGeom prst="rect">
            <a:avLst/>
          </a:prstGeom>
        </p:spPr>
        <p:txBody>
          <a:bodyPr wrap="none">
            <a:spAutoFit/>
          </a:bodyPr>
          <a:lstStyle/>
          <a:p>
            <a:pPr>
              <a:lnSpc>
                <a:spcPct val="150000"/>
              </a:lnSpc>
            </a:pPr>
            <a:r>
              <a:rPr lang="he-IL" sz="1600" b="1" u="sng" dirty="0">
                <a:solidFill>
                  <a:schemeClr val="tx2"/>
                </a:solidFill>
                <a:latin typeface="Guttman-Aram" panose="02010401010101010101" pitchFamily="2" charset="-79"/>
                <a:cs typeface="Guttman-Aram" panose="02010401010101010101" pitchFamily="2" charset="-79"/>
              </a:rPr>
              <a:t>הסביבה המתוקשבת ויתרונותיה</a:t>
            </a:r>
            <a:r>
              <a:rPr lang="en-US" sz="1600" b="1" dirty="0">
                <a:solidFill>
                  <a:schemeClr val="tx2"/>
                </a:solidFill>
                <a:latin typeface="Guttman-Aram" panose="02010401010101010101" pitchFamily="2" charset="-79"/>
                <a:cs typeface="Guttman-Aram" panose="02010401010101010101" pitchFamily="2" charset="-79"/>
              </a:rPr>
              <a:t>:</a:t>
            </a:r>
          </a:p>
          <a:p>
            <a:pPr marL="285750" indent="-285750">
              <a:lnSpc>
                <a:spcPct val="200000"/>
              </a:lnSpc>
              <a:buFont typeface="Wingdings" panose="05000000000000000000" pitchFamily="2" charset="2"/>
              <a:buChar char="ü"/>
            </a:pPr>
            <a:r>
              <a:rPr lang="he-IL" sz="1400" b="1" dirty="0">
                <a:solidFill>
                  <a:schemeClr val="accent6">
                    <a:lumMod val="75000"/>
                  </a:schemeClr>
                </a:solidFill>
                <a:latin typeface="Guttman-Aram" panose="02010401010101010101" pitchFamily="2" charset="-79"/>
                <a:cs typeface="Guttman-Aram" panose="02010401010101010101" pitchFamily="2" charset="-79"/>
              </a:rPr>
              <a:t>הסביבה המתוקשבת </a:t>
            </a:r>
            <a:r>
              <a:rPr lang="he-IL" sz="1400" b="1" u="sng" dirty="0">
                <a:solidFill>
                  <a:schemeClr val="accent6">
                    <a:lumMod val="75000"/>
                  </a:schemeClr>
                </a:solidFill>
                <a:latin typeface="Guttman-Aram" panose="02010401010101010101" pitchFamily="2" charset="-79"/>
                <a:cs typeface="Guttman-Aram" panose="02010401010101010101" pitchFamily="2" charset="-79"/>
              </a:rPr>
              <a:t>ידידותית</a:t>
            </a:r>
            <a:r>
              <a:rPr lang="he-IL" sz="1400" b="1" dirty="0">
                <a:solidFill>
                  <a:schemeClr val="accent6">
                    <a:lumMod val="75000"/>
                  </a:schemeClr>
                </a:solidFill>
                <a:latin typeface="Guttman-Aram" panose="02010401010101010101" pitchFamily="2" charset="-79"/>
                <a:cs typeface="Guttman-Aram" panose="02010401010101010101" pitchFamily="2" charset="-79"/>
              </a:rPr>
              <a:t> </a:t>
            </a:r>
            <a:r>
              <a:rPr lang="he-IL" sz="1400" b="1" dirty="0">
                <a:latin typeface="Guttman-Aram" panose="02010401010101010101" pitchFamily="2" charset="-79"/>
                <a:cs typeface="Guttman-Aram" panose="02010401010101010101" pitchFamily="2" charset="-79"/>
              </a:rPr>
              <a:t>וכוללת אנימציות המסייעות לגננות להכין את הפעילות בגן.</a:t>
            </a:r>
          </a:p>
          <a:p>
            <a:pPr marL="285750" indent="-285750">
              <a:lnSpc>
                <a:spcPct val="200000"/>
              </a:lnSpc>
              <a:buFont typeface="Wingdings" panose="05000000000000000000" pitchFamily="2" charset="2"/>
              <a:buChar char="ü"/>
            </a:pPr>
            <a:endParaRPr lang="he-IL" sz="1400" b="1" dirty="0">
              <a:latin typeface="Guttman-Aram" panose="02010401010101010101" pitchFamily="2" charset="-79"/>
              <a:cs typeface="Guttman-Aram" panose="02010401010101010101" pitchFamily="2" charset="-79"/>
            </a:endParaRPr>
          </a:p>
          <a:p>
            <a:pPr>
              <a:lnSpc>
                <a:spcPct val="200000"/>
              </a:lnSpc>
            </a:pPr>
            <a:endParaRPr lang="he-IL" sz="1400" b="1" dirty="0">
              <a:latin typeface="Guttman-Aram" panose="02010401010101010101" pitchFamily="2" charset="-79"/>
              <a:cs typeface="Guttman-Aram" panose="02010401010101010101" pitchFamily="2" charset="-79"/>
            </a:endParaRPr>
          </a:p>
          <a:p>
            <a:pPr marL="285750" indent="-285750">
              <a:lnSpc>
                <a:spcPct val="200000"/>
              </a:lnSpc>
              <a:buFont typeface="Wingdings" panose="05000000000000000000" pitchFamily="2" charset="2"/>
              <a:buChar char="ü"/>
            </a:pPr>
            <a:endParaRPr lang="he-IL" sz="1400" b="1" dirty="0">
              <a:latin typeface="Guttman-Aram" panose="02010401010101010101" pitchFamily="2" charset="-79"/>
              <a:cs typeface="Guttman-Aram" panose="02010401010101010101" pitchFamily="2" charset="-79"/>
            </a:endParaRPr>
          </a:p>
          <a:p>
            <a:pPr marL="285750" indent="-285750">
              <a:lnSpc>
                <a:spcPct val="200000"/>
              </a:lnSpc>
              <a:buFont typeface="Wingdings" panose="05000000000000000000" pitchFamily="2" charset="2"/>
              <a:buChar char="ü"/>
            </a:pPr>
            <a:endParaRPr lang="he-IL" sz="1400" b="1" dirty="0">
              <a:latin typeface="Guttman-Aram" panose="02010401010101010101" pitchFamily="2" charset="-79"/>
              <a:cs typeface="Guttman-Aram" panose="02010401010101010101" pitchFamily="2" charset="-79"/>
            </a:endParaRPr>
          </a:p>
          <a:p>
            <a:pPr marL="285750" indent="-285750">
              <a:lnSpc>
                <a:spcPct val="200000"/>
              </a:lnSpc>
              <a:buFont typeface="Wingdings" panose="05000000000000000000" pitchFamily="2" charset="2"/>
              <a:buChar char="ü"/>
            </a:pPr>
            <a:endParaRPr lang="he-IL" sz="1400" b="1" dirty="0">
              <a:latin typeface="Guttman-Aram" panose="02010401010101010101" pitchFamily="2" charset="-79"/>
              <a:cs typeface="Guttman-Aram" panose="02010401010101010101" pitchFamily="2" charset="-79"/>
            </a:endParaRPr>
          </a:p>
          <a:p>
            <a:pPr marL="285750" indent="-285750">
              <a:lnSpc>
                <a:spcPct val="200000"/>
              </a:lnSpc>
              <a:buFont typeface="Wingdings" panose="05000000000000000000" pitchFamily="2" charset="2"/>
              <a:buChar char="ü"/>
            </a:pPr>
            <a:endParaRPr lang="he-IL" sz="1400" b="1" dirty="0">
              <a:latin typeface="Guttman-Aram" panose="02010401010101010101" pitchFamily="2" charset="-79"/>
              <a:cs typeface="Guttman-Aram" panose="02010401010101010101" pitchFamily="2" charset="-79"/>
            </a:endParaRPr>
          </a:p>
          <a:p>
            <a:pPr marL="285750" indent="-285750">
              <a:buFont typeface="Wingdings" panose="05000000000000000000" pitchFamily="2" charset="2"/>
              <a:buChar char="ü"/>
            </a:pPr>
            <a:r>
              <a:rPr lang="he-IL" sz="1400" b="1" dirty="0">
                <a:solidFill>
                  <a:schemeClr val="accent6">
                    <a:lumMod val="75000"/>
                  </a:schemeClr>
                </a:solidFill>
                <a:latin typeface="Guttman-Aram" panose="02010401010101010101" pitchFamily="2" charset="-79"/>
                <a:cs typeface="Guttman-Aram" panose="02010401010101010101" pitchFamily="2" charset="-79"/>
              </a:rPr>
              <a:t>אוריינות</a:t>
            </a:r>
            <a:r>
              <a:rPr lang="he-IL" sz="1400" b="1" dirty="0">
                <a:latin typeface="Guttman-Aram" panose="02010401010101010101" pitchFamily="2" charset="-79"/>
                <a:cs typeface="Guttman-Aram" panose="02010401010101010101" pitchFamily="2" charset="-79"/>
              </a:rPr>
              <a:t> - </a:t>
            </a:r>
            <a:r>
              <a:rPr lang="he-IL" sz="1400" b="1" u="sng" dirty="0">
                <a:latin typeface="Guttman-Aram" panose="02010401010101010101" pitchFamily="2" charset="-79"/>
                <a:cs typeface="Guttman-Aram" panose="02010401010101010101" pitchFamily="2" charset="-79"/>
              </a:rPr>
              <a:t>פיתוח כישורי שפה</a:t>
            </a:r>
            <a:r>
              <a:rPr lang="he-IL" sz="1400" b="1" dirty="0">
                <a:latin typeface="Guttman-Aram" panose="02010401010101010101" pitchFamily="2" charset="-79"/>
                <a:cs typeface="Guttman-Aram" panose="02010401010101010101" pitchFamily="2" charset="-79"/>
              </a:rPr>
              <a:t>: שיח מתמטי בגן.</a:t>
            </a:r>
            <a:endParaRPr lang="en-US" sz="1400" b="1" dirty="0">
              <a:latin typeface="Guttman-Aram" panose="02010401010101010101" pitchFamily="2" charset="-79"/>
              <a:cs typeface="Guttman-Aram" panose="02010401010101010101" pitchFamily="2" charset="-79"/>
            </a:endParaRPr>
          </a:p>
          <a:p>
            <a:r>
              <a:rPr lang="he-IL" sz="1400" b="1" dirty="0">
                <a:latin typeface="Guttman-Aram" panose="02010401010101010101" pitchFamily="2" charset="-79"/>
                <a:cs typeface="Guttman-Aram" panose="02010401010101010101" pitchFamily="2" charset="-79"/>
              </a:rPr>
              <a:t>     בפירוק והרכבה הילדים חוקרים ומסבירים באיזה אופן הם יצרו את המצולע ומדוע הוא מצולע. הילדים חוקרים את המצולעים </a:t>
            </a:r>
          </a:p>
          <a:p>
            <a:r>
              <a:rPr lang="he-IL" sz="1400" b="1" dirty="0">
                <a:latin typeface="Guttman-Aram" panose="02010401010101010101" pitchFamily="2" charset="-79"/>
                <a:cs typeface="Guttman-Aram" panose="02010401010101010101" pitchFamily="2" charset="-79"/>
              </a:rPr>
              <a:t>     ומשוחחים על הגילוי שהם מצאו בנייר המקופל.  הילדים מונים את מספר הצלעות והקדקודים. מחפשים זוויות ישרות במרחבי הגן, </a:t>
            </a:r>
          </a:p>
          <a:p>
            <a:r>
              <a:rPr lang="he-IL" sz="1400" b="1" dirty="0">
                <a:latin typeface="Guttman-Aram" panose="02010401010101010101" pitchFamily="2" charset="-79"/>
                <a:cs typeface="Guttman-Aram" panose="02010401010101010101" pitchFamily="2" charset="-79"/>
              </a:rPr>
              <a:t>     ומסבירים ומתארים את הגילוי שלהם. הוראות הקיפול וההנחיה של הגננת ניתנות בשפה מתמטית מדויקת לדוגמא :"להצמיד קדקוד</a:t>
            </a:r>
          </a:p>
          <a:p>
            <a:r>
              <a:rPr lang="he-IL" sz="1400" b="1" dirty="0">
                <a:latin typeface="Guttman-Aram" panose="02010401010101010101" pitchFamily="2" charset="-79"/>
                <a:cs typeface="Guttman-Aram" panose="02010401010101010101" pitchFamily="2" charset="-79"/>
              </a:rPr>
              <a:t>     לקדקוד נגדי, לקפל את הצלע לקו הסימטרייה". </a:t>
            </a:r>
          </a:p>
          <a:p>
            <a:endParaRPr lang="he-IL" sz="1400" b="1" dirty="0">
              <a:latin typeface="Guttman-Aram" panose="02010401010101010101" pitchFamily="2" charset="-79"/>
              <a:cs typeface="Guttman-Aram" panose="02010401010101010101" pitchFamily="2" charset="-79"/>
            </a:endParaRPr>
          </a:p>
          <a:p>
            <a:endParaRPr lang="en-US" sz="1400" b="1" dirty="0">
              <a:latin typeface="Guttman-Aram" panose="02010401010101010101" pitchFamily="2" charset="-79"/>
              <a:cs typeface="Guttman-Aram" panose="02010401010101010101" pitchFamily="2" charset="-79"/>
            </a:endParaRPr>
          </a:p>
          <a:p>
            <a:pPr marL="285750" indent="-285750">
              <a:buFont typeface="Wingdings" panose="05000000000000000000" pitchFamily="2" charset="2"/>
              <a:buChar char="ü"/>
            </a:pPr>
            <a:r>
              <a:rPr lang="he-IL" sz="1400" b="1" dirty="0">
                <a:solidFill>
                  <a:schemeClr val="accent6">
                    <a:lumMod val="75000"/>
                  </a:schemeClr>
                </a:solidFill>
                <a:latin typeface="Guttman-Aram" panose="02010401010101010101" pitchFamily="2" charset="-79"/>
                <a:cs typeface="Guttman-Aram" panose="02010401010101010101" pitchFamily="2" charset="-79"/>
              </a:rPr>
              <a:t>פיתוח תובנות בגיאומטריה: </a:t>
            </a:r>
            <a:r>
              <a:rPr lang="he-IL" sz="1400" b="1" dirty="0">
                <a:latin typeface="Guttman-Aram" panose="02010401010101010101" pitchFamily="2" charset="-79"/>
                <a:cs typeface="Guttman-Aram" panose="02010401010101010101" pitchFamily="2" charset="-79"/>
              </a:rPr>
              <a:t>הפעילות מטפחת </a:t>
            </a:r>
            <a:r>
              <a:rPr lang="he-IL" sz="1400" b="1" u="sng" dirty="0">
                <a:latin typeface="Guttman-Aram" panose="02010401010101010101" pitchFamily="2" charset="-79"/>
                <a:cs typeface="Guttman-Aram" panose="02010401010101010101" pitchFamily="2" charset="-79"/>
              </a:rPr>
              <a:t>תקשורת ודיונים </a:t>
            </a:r>
            <a:r>
              <a:rPr lang="he-IL" sz="1400" b="1" dirty="0">
                <a:latin typeface="Guttman-Aram" panose="02010401010101010101" pitchFamily="2" charset="-79"/>
                <a:cs typeface="Guttman-Aram" panose="02010401010101010101" pitchFamily="2" charset="-79"/>
              </a:rPr>
              <a:t>משותפים בין הגננת לילדים.</a:t>
            </a:r>
            <a:endParaRPr lang="en-US" sz="1400" b="1" dirty="0">
              <a:latin typeface="Guttman-Aram" panose="02010401010101010101" pitchFamily="2" charset="-79"/>
              <a:cs typeface="Guttman-Aram" panose="02010401010101010101" pitchFamily="2" charset="-79"/>
            </a:endParaRPr>
          </a:p>
          <a:p>
            <a:r>
              <a:rPr lang="he-IL" sz="1400" b="1" dirty="0">
                <a:latin typeface="Guttman-Aram" panose="02010401010101010101" pitchFamily="2" charset="-79"/>
                <a:cs typeface="Guttman-Aram" panose="02010401010101010101" pitchFamily="2" charset="-79"/>
              </a:rPr>
              <a:t>     הילדים מקפלים את הנייר, חוקרים את הצלעות והקדקודים של המצולעים, כך שהם מזהים את המצולעים על ידי בדיקה וחקר.   </a:t>
            </a:r>
            <a:endParaRPr lang="en-US" sz="1400" b="1" dirty="0">
              <a:latin typeface="Guttman-Aram" panose="02010401010101010101" pitchFamily="2" charset="-79"/>
              <a:cs typeface="Guttman-Aram" panose="02010401010101010101" pitchFamily="2" charset="-79"/>
            </a:endParaRPr>
          </a:p>
          <a:p>
            <a:r>
              <a:rPr lang="he-IL" sz="1400" b="1" dirty="0">
                <a:latin typeface="Guttman-Aram" panose="02010401010101010101" pitchFamily="2" charset="-79"/>
                <a:cs typeface="Guttman-Aram" panose="02010401010101010101" pitchFamily="2" charset="-79"/>
              </a:rPr>
              <a:t>      הילדים לומדים לזהות את המצולעים גם כשאינם במצב של אב טיפוס (תפיסות מוקדמות).</a:t>
            </a:r>
          </a:p>
          <a:p>
            <a:endParaRPr lang="en-US" sz="1400" b="1" dirty="0">
              <a:latin typeface="Guttman-Aram" panose="02010401010101010101" pitchFamily="2" charset="-79"/>
              <a:cs typeface="Guttman-Aram" panose="02010401010101010101" pitchFamily="2" charset="-79"/>
            </a:endParaRPr>
          </a:p>
          <a:p>
            <a:pPr marL="285750" indent="-285750">
              <a:lnSpc>
                <a:spcPct val="200000"/>
              </a:lnSpc>
              <a:buFont typeface="Wingdings" panose="05000000000000000000" pitchFamily="2" charset="2"/>
              <a:buChar char="ü"/>
            </a:pPr>
            <a:r>
              <a:rPr lang="he-IL" sz="1400" b="1" dirty="0">
                <a:solidFill>
                  <a:schemeClr val="accent6">
                    <a:lumMod val="75000"/>
                  </a:schemeClr>
                </a:solidFill>
                <a:latin typeface="Guttman-Aram" panose="02010401010101010101" pitchFamily="2" charset="-79"/>
                <a:cs typeface="Guttman-Aram" panose="02010401010101010101" pitchFamily="2" charset="-79"/>
              </a:rPr>
              <a:t>ידע בגיאומטריה:</a:t>
            </a:r>
            <a:r>
              <a:rPr lang="he-IL" sz="1400" b="1" dirty="0">
                <a:latin typeface="Guttman-Aram" panose="02010401010101010101" pitchFamily="2" charset="-79"/>
                <a:cs typeface="Guttman-Aram" panose="02010401010101010101" pitchFamily="2" charset="-79"/>
              </a:rPr>
              <a:t> האתר מחזק את </a:t>
            </a:r>
            <a:r>
              <a:rPr lang="he-IL" sz="1400" b="1" u="sng" dirty="0">
                <a:latin typeface="Guttman-Aram" panose="02010401010101010101" pitchFamily="2" charset="-79"/>
                <a:cs typeface="Guttman-Aram" panose="02010401010101010101" pitchFamily="2" charset="-79"/>
              </a:rPr>
              <a:t>הידע של הגננת בגיאומטריה</a:t>
            </a:r>
            <a:r>
              <a:rPr lang="he-IL" sz="1400" b="1" dirty="0">
                <a:latin typeface="Guttman-Aram" panose="02010401010101010101" pitchFamily="2" charset="-79"/>
                <a:cs typeface="Guttman-Aram" panose="02010401010101010101" pitchFamily="2" charset="-79"/>
              </a:rPr>
              <a:t>. (הפעילויות מותאמות לתכנית הלימודים במתמטיקה לגני הילדים.)</a:t>
            </a:r>
          </a:p>
        </p:txBody>
      </p:sp>
      <p:pic>
        <p:nvPicPr>
          <p:cNvPr id="17" name="Picture 16" descr="A group of people sitting at a table&#10;&#10;Description generated with very high confidence">
            <a:extLst>
              <a:ext uri="{FF2B5EF4-FFF2-40B4-BE49-F238E27FC236}">
                <a16:creationId xmlns:a16="http://schemas.microsoft.com/office/drawing/2014/main" id="{6AE39A67-8C44-4567-B947-A76621AA39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6" t="29560" r="23396" b="18239"/>
          <a:stretch/>
        </p:blipFill>
        <p:spPr>
          <a:xfrm>
            <a:off x="4355976" y="1052736"/>
            <a:ext cx="4248472" cy="2206652"/>
          </a:xfrm>
          <a:prstGeom prst="rect">
            <a:avLst/>
          </a:prstGeom>
          <a:ln w="3175">
            <a:solidFill>
              <a:srgbClr val="F8A34E"/>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62130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293" y="188640"/>
            <a:ext cx="8964377" cy="2285241"/>
          </a:xfrm>
          <a:prstGeom prst="rect">
            <a:avLst/>
          </a:prstGeom>
        </p:spPr>
        <p:txBody>
          <a:bodyPr wrap="none">
            <a:spAutoFit/>
          </a:bodyPr>
          <a:lstStyle/>
          <a:p>
            <a:pPr>
              <a:lnSpc>
                <a:spcPct val="150000"/>
              </a:lnSpc>
            </a:pPr>
            <a:r>
              <a:rPr lang="he-IL" sz="1600" b="1" u="sng" dirty="0">
                <a:solidFill>
                  <a:schemeClr val="tx2"/>
                </a:solidFill>
                <a:latin typeface="Guttman-Aram" panose="02010401010101010101" pitchFamily="2" charset="-79"/>
                <a:cs typeface="Guttman-Aram" panose="02010401010101010101" pitchFamily="2" charset="-79"/>
              </a:rPr>
              <a:t>פעילות באוריגאמטריה עם הסביבה המתוקשבת ויתרונותיה</a:t>
            </a:r>
            <a:r>
              <a:rPr lang="he-IL" sz="1600" b="1" dirty="0">
                <a:solidFill>
                  <a:schemeClr val="accent6">
                    <a:lumMod val="75000"/>
                  </a:schemeClr>
                </a:solidFill>
                <a:latin typeface="Guttman-Aram" panose="02010401010101010101" pitchFamily="2" charset="-79"/>
                <a:cs typeface="Guttman-Aram" panose="02010401010101010101" pitchFamily="2" charset="-79"/>
              </a:rPr>
              <a:t> </a:t>
            </a:r>
          </a:p>
          <a:p>
            <a:pPr>
              <a:lnSpc>
                <a:spcPct val="150000"/>
              </a:lnSpc>
            </a:pPr>
            <a:endParaRPr lang="en-US" sz="1600" b="1" dirty="0">
              <a:solidFill>
                <a:schemeClr val="accent6">
                  <a:lumMod val="75000"/>
                </a:schemeClr>
              </a:solidFill>
              <a:latin typeface="Guttman-Aram" panose="02010401010101010101" pitchFamily="2" charset="-79"/>
              <a:cs typeface="Guttman-Aram" panose="02010401010101010101" pitchFamily="2" charset="-79"/>
            </a:endParaRPr>
          </a:p>
          <a:p>
            <a:pPr marL="285750" indent="-285750">
              <a:buFont typeface="Wingdings" panose="05000000000000000000" pitchFamily="2" charset="2"/>
              <a:buChar char="ü"/>
            </a:pPr>
            <a:r>
              <a:rPr lang="he-IL" sz="1400" dirty="0">
                <a:solidFill>
                  <a:schemeClr val="accent6">
                    <a:lumMod val="75000"/>
                  </a:schemeClr>
                </a:solidFill>
                <a:latin typeface="Guttman-Aram" panose="02010401010101010101" pitchFamily="2" charset="-79"/>
                <a:cs typeface="Guttman-Aram" panose="02010401010101010101" pitchFamily="2" charset="-79"/>
              </a:rPr>
              <a:t>אוריינות</a:t>
            </a:r>
            <a:r>
              <a:rPr lang="he-IL" sz="1400" b="1" dirty="0">
                <a:latin typeface="Guttman-Aram" panose="02010401010101010101" pitchFamily="2" charset="-79"/>
                <a:cs typeface="Guttman-Aram" panose="02010401010101010101" pitchFamily="2" charset="-79"/>
              </a:rPr>
              <a:t> </a:t>
            </a:r>
            <a:r>
              <a:rPr lang="he-IL" sz="1400" b="1" dirty="0">
                <a:solidFill>
                  <a:schemeClr val="accent6">
                    <a:lumMod val="75000"/>
                  </a:schemeClr>
                </a:solidFill>
                <a:latin typeface="Guttman-Aram" panose="02010401010101010101" pitchFamily="2" charset="-79"/>
                <a:cs typeface="Guttman-Aram" panose="02010401010101010101" pitchFamily="2" charset="-79"/>
              </a:rPr>
              <a:t>פיתוח כישורי שיח: </a:t>
            </a:r>
            <a:r>
              <a:rPr lang="he-IL" sz="1400" b="1" dirty="0">
                <a:latin typeface="Guttman-Aram" panose="02010401010101010101" pitchFamily="2" charset="-79"/>
                <a:cs typeface="Guttman-Aram" panose="02010401010101010101" pitchFamily="2" charset="-79"/>
              </a:rPr>
              <a:t>שיח בגן, הילדים יוצרים צורות דמיוניות מהנייר המקופל ומתארים את המבנה של הצורה </a:t>
            </a:r>
          </a:p>
          <a:p>
            <a:r>
              <a:rPr lang="he-IL" sz="1400" b="1" dirty="0">
                <a:latin typeface="Guttman-Aram" panose="02010401010101010101" pitchFamily="2" charset="-79"/>
                <a:cs typeface="Guttman-Aram" panose="02010401010101010101" pitchFamily="2" charset="-79"/>
              </a:rPr>
              <a:t>     הדמיונית. כל ילד מחליט מהו התוצר הסופי ומסביר בפעילות מהו התוצר. ציטוט לדוגמא מתוך הפעילות בגן: "יצא לי סוג של</a:t>
            </a:r>
          </a:p>
          <a:p>
            <a:r>
              <a:rPr lang="he-IL" sz="1400" b="1" dirty="0">
                <a:latin typeface="Guttman-Aram" panose="02010401010101010101" pitchFamily="2" charset="-79"/>
                <a:cs typeface="Guttman-Aram" panose="02010401010101010101" pitchFamily="2" charset="-79"/>
              </a:rPr>
              <a:t>     ציפור,  בעצם לא, זה אריה שמשמיע קולות".</a:t>
            </a:r>
          </a:p>
          <a:p>
            <a:pPr marL="285750" indent="-285750">
              <a:lnSpc>
                <a:spcPct val="200000"/>
              </a:lnSpc>
              <a:buFont typeface="Wingdings" panose="05000000000000000000" pitchFamily="2" charset="2"/>
              <a:buChar char="ü"/>
            </a:pPr>
            <a:r>
              <a:rPr lang="he-IL" sz="1400" dirty="0">
                <a:solidFill>
                  <a:schemeClr val="accent6">
                    <a:lumMod val="75000"/>
                  </a:schemeClr>
                </a:solidFill>
                <a:latin typeface="Guttman-Aram" panose="02010401010101010101" pitchFamily="2" charset="-79"/>
                <a:cs typeface="Guttman-Aram" panose="02010401010101010101" pitchFamily="2" charset="-79"/>
              </a:rPr>
              <a:t>רכישת</a:t>
            </a:r>
            <a:r>
              <a:rPr lang="he-IL" sz="1400" b="1" dirty="0">
                <a:solidFill>
                  <a:schemeClr val="accent6">
                    <a:lumMod val="75000"/>
                  </a:schemeClr>
                </a:solidFill>
                <a:latin typeface="Guttman-Aram" panose="02010401010101010101" pitchFamily="2" charset="-79"/>
                <a:cs typeface="Guttman-Aram" panose="02010401010101010101" pitchFamily="2" charset="-79"/>
              </a:rPr>
              <a:t> מיומנויות מוטוריות: </a:t>
            </a:r>
            <a:r>
              <a:rPr lang="he-IL" sz="1400" b="1" u="sng" dirty="0">
                <a:latin typeface="Guttman-Aram" panose="02010401010101010101" pitchFamily="2" charset="-79"/>
                <a:cs typeface="Guttman-Aram" panose="02010401010101010101" pitchFamily="2" charset="-79"/>
              </a:rPr>
              <a:t>הילד אינו נדרש לקפל מדויק</a:t>
            </a:r>
            <a:r>
              <a:rPr lang="he-IL" sz="1400" b="1" dirty="0">
                <a:latin typeface="Guttman-Aram" panose="02010401010101010101" pitchFamily="2" charset="-79"/>
                <a:cs typeface="Guttman-Aram" panose="02010401010101010101" pitchFamily="2" charset="-79"/>
              </a:rPr>
              <a:t>, ככול שהילדים יקפלו כך תשתפר המיומנות המוטורית.    </a:t>
            </a:r>
          </a:p>
          <a:p>
            <a:pPr marL="285750" indent="-285750">
              <a:lnSpc>
                <a:spcPct val="200000"/>
              </a:lnSpc>
              <a:buFont typeface="Wingdings" panose="05000000000000000000" pitchFamily="2" charset="2"/>
              <a:buChar char="ü"/>
            </a:pPr>
            <a:r>
              <a:rPr lang="he-IL" sz="1400" b="1" dirty="0">
                <a:solidFill>
                  <a:schemeClr val="accent6">
                    <a:lumMod val="75000"/>
                  </a:schemeClr>
                </a:solidFill>
                <a:latin typeface="Guttman-Aram" panose="02010401010101010101" pitchFamily="2" charset="-79"/>
                <a:cs typeface="Guttman-Aram" panose="02010401010101010101" pitchFamily="2" charset="-79"/>
              </a:rPr>
              <a:t>הרגלי למידה : </a:t>
            </a:r>
            <a:r>
              <a:rPr lang="he-IL" sz="1400" b="1" u="sng" dirty="0">
                <a:latin typeface="Guttman-Aram" panose="02010401010101010101" pitchFamily="2" charset="-79"/>
                <a:cs typeface="Guttman-Aram" panose="02010401010101010101" pitchFamily="2" charset="-79"/>
              </a:rPr>
              <a:t>קיפול שלב אחרי שלב</a:t>
            </a:r>
            <a:r>
              <a:rPr lang="he-IL" sz="1400" b="1" dirty="0">
                <a:latin typeface="Guttman-Aram" panose="02010401010101010101" pitchFamily="2" charset="-79"/>
                <a:cs typeface="Guttman-Aram" panose="02010401010101010101" pitchFamily="2" charset="-79"/>
              </a:rPr>
              <a:t>, בהתאם להנחיות של הגננת מאפשר לילדים לרכוש הרגלי למידה באוירה נעימה ויצירתית.</a:t>
            </a:r>
          </a:p>
        </p:txBody>
      </p:sp>
      <p:grpSp>
        <p:nvGrpSpPr>
          <p:cNvPr id="20" name="Group 19">
            <a:extLst>
              <a:ext uri="{FF2B5EF4-FFF2-40B4-BE49-F238E27FC236}">
                <a16:creationId xmlns:a16="http://schemas.microsoft.com/office/drawing/2014/main" id="{18F1E2BC-0207-4A8D-9692-72B8396A355A}"/>
              </a:ext>
            </a:extLst>
          </p:cNvPr>
          <p:cNvGrpSpPr/>
          <p:nvPr/>
        </p:nvGrpSpPr>
        <p:grpSpPr>
          <a:xfrm>
            <a:off x="1403648" y="2780928"/>
            <a:ext cx="6268659" cy="3785098"/>
            <a:chOff x="1253530" y="2702818"/>
            <a:chExt cx="6268659" cy="3785098"/>
          </a:xfrm>
        </p:grpSpPr>
        <p:pic>
          <p:nvPicPr>
            <p:cNvPr id="8" name="Picture 7" descr="A picture containing person, yellow, indoor&#10;&#10;Description generated with high confidence">
              <a:extLst>
                <a:ext uri="{FF2B5EF4-FFF2-40B4-BE49-F238E27FC236}">
                  <a16:creationId xmlns:a16="http://schemas.microsoft.com/office/drawing/2014/main" id="{7850EAE2-81A6-4563-AC0A-52F615392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1920" y="2708920"/>
              <a:ext cx="1728192" cy="1080120"/>
            </a:xfrm>
            <a:prstGeom prst="rect">
              <a:avLst/>
            </a:prstGeom>
          </p:spPr>
        </p:pic>
        <p:pic>
          <p:nvPicPr>
            <p:cNvPr id="9" name="Picture 8" descr="A picture containing person, indoor, wall&#10;&#10;Description generated with very high confidence">
              <a:extLst>
                <a:ext uri="{FF2B5EF4-FFF2-40B4-BE49-F238E27FC236}">
                  <a16:creationId xmlns:a16="http://schemas.microsoft.com/office/drawing/2014/main" id="{4949F258-A97D-486C-BF9F-1E25A23E1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206" y="3889119"/>
              <a:ext cx="1852983" cy="1384018"/>
            </a:xfrm>
            <a:prstGeom prst="rect">
              <a:avLst/>
            </a:prstGeom>
          </p:spPr>
        </p:pic>
        <p:pic>
          <p:nvPicPr>
            <p:cNvPr id="10" name="Picture 9" descr="A picture containing person, indoor, wall, eating&#10;&#10;Description generated with high confidence">
              <a:extLst>
                <a:ext uri="{FF2B5EF4-FFF2-40B4-BE49-F238E27FC236}">
                  <a16:creationId xmlns:a16="http://schemas.microsoft.com/office/drawing/2014/main" id="{9BBB4732-E610-4698-8190-1D3A112EDB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379" t="22572" r="24247" b="29293"/>
            <a:stretch/>
          </p:blipFill>
          <p:spPr>
            <a:xfrm>
              <a:off x="1253530" y="3889119"/>
              <a:ext cx="2504414" cy="1384018"/>
            </a:xfrm>
            <a:prstGeom prst="rect">
              <a:avLst/>
            </a:prstGeom>
          </p:spPr>
        </p:pic>
        <p:pic>
          <p:nvPicPr>
            <p:cNvPr id="11" name="Picture 10" descr="A picture containing person, man, indoor, wall&#10;&#10;Description generated with very high confidence">
              <a:extLst>
                <a:ext uri="{FF2B5EF4-FFF2-40B4-BE49-F238E27FC236}">
                  <a16:creationId xmlns:a16="http://schemas.microsoft.com/office/drawing/2014/main" id="{9305C25E-C02B-4D86-A7D4-85A227FD41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703" t="19045" r="17077" b="45425"/>
            <a:stretch/>
          </p:blipFill>
          <p:spPr>
            <a:xfrm>
              <a:off x="5669206" y="5339043"/>
              <a:ext cx="1845357" cy="1114293"/>
            </a:xfrm>
            <a:prstGeom prst="rect">
              <a:avLst/>
            </a:prstGeom>
          </p:spPr>
        </p:pic>
        <p:pic>
          <p:nvPicPr>
            <p:cNvPr id="12" name="Picture 11" descr="A picture containing person, indoor, wall, holding&#10;&#10;Description generated with very high confidence">
              <a:extLst>
                <a:ext uri="{FF2B5EF4-FFF2-40B4-BE49-F238E27FC236}">
                  <a16:creationId xmlns:a16="http://schemas.microsoft.com/office/drawing/2014/main" id="{0D254C1C-57EB-42A6-A575-390093BC05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715" t="11237" r="4995" b="26115"/>
            <a:stretch/>
          </p:blipFill>
          <p:spPr>
            <a:xfrm>
              <a:off x="1253530" y="2702818"/>
              <a:ext cx="2504414" cy="1120396"/>
            </a:xfrm>
            <a:prstGeom prst="rect">
              <a:avLst/>
            </a:prstGeom>
          </p:spPr>
        </p:pic>
        <p:pic>
          <p:nvPicPr>
            <p:cNvPr id="13" name="Picture 12" descr="A picture containing person, indoor, man&#10;&#10;Description generated with very high confidence">
              <a:extLst>
                <a:ext uri="{FF2B5EF4-FFF2-40B4-BE49-F238E27FC236}">
                  <a16:creationId xmlns:a16="http://schemas.microsoft.com/office/drawing/2014/main" id="{BCE83A39-379C-4A71-A2F8-31A1CCC76E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849" y="3889119"/>
              <a:ext cx="1779452" cy="1392420"/>
            </a:xfrm>
            <a:prstGeom prst="rect">
              <a:avLst/>
            </a:prstGeom>
          </p:spPr>
        </p:pic>
        <p:pic>
          <p:nvPicPr>
            <p:cNvPr id="14" name="Picture 13" descr="A picture containing indoor, wall, table&#10;&#10;Description generated with very high confidence">
              <a:extLst>
                <a:ext uri="{FF2B5EF4-FFF2-40B4-BE49-F238E27FC236}">
                  <a16:creationId xmlns:a16="http://schemas.microsoft.com/office/drawing/2014/main" id="{92A15230-BFDA-4873-8329-897FAC7168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355" t="20474" r="42" b="21127"/>
            <a:stretch/>
          </p:blipFill>
          <p:spPr>
            <a:xfrm>
              <a:off x="1253531" y="5339043"/>
              <a:ext cx="2504414" cy="1121141"/>
            </a:xfrm>
            <a:prstGeom prst="rect">
              <a:avLst/>
            </a:prstGeom>
          </p:spPr>
        </p:pic>
        <p:pic>
          <p:nvPicPr>
            <p:cNvPr id="15" name="Picture 14" descr="A picture containing wall, indoor, person, man&#10;&#10;Description generated with very high confidence">
              <a:extLst>
                <a:ext uri="{FF2B5EF4-FFF2-40B4-BE49-F238E27FC236}">
                  <a16:creationId xmlns:a16="http://schemas.microsoft.com/office/drawing/2014/main" id="{21DE901A-FA9F-47FA-9CB0-6E106D191EE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0917" t="17781" r="26811" b="26911"/>
            <a:stretch/>
          </p:blipFill>
          <p:spPr>
            <a:xfrm>
              <a:off x="5669206" y="2702818"/>
              <a:ext cx="1845357" cy="1120396"/>
            </a:xfrm>
            <a:prstGeom prst="rect">
              <a:avLst/>
            </a:prstGeom>
          </p:spPr>
        </p:pic>
        <p:pic>
          <p:nvPicPr>
            <p:cNvPr id="16" name="Picture 15" descr="A picture containing indoor, person, clothing, yellow&#10;&#10;Description generated with high confidence">
              <a:extLst>
                <a:ext uri="{FF2B5EF4-FFF2-40B4-BE49-F238E27FC236}">
                  <a16:creationId xmlns:a16="http://schemas.microsoft.com/office/drawing/2014/main" id="{C9DEF6E7-DED9-4645-8D09-5C81D0AA721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5994" r="4220"/>
            <a:stretch/>
          </p:blipFill>
          <p:spPr>
            <a:xfrm>
              <a:off x="3851920" y="5373216"/>
              <a:ext cx="1767482" cy="1114700"/>
            </a:xfrm>
            <a:prstGeom prst="rect">
              <a:avLst/>
            </a:prstGeom>
          </p:spPr>
        </p:pic>
      </p:grpSp>
    </p:spTree>
    <p:extLst>
      <p:ext uri="{BB962C8B-B14F-4D97-AF65-F5344CB8AC3E}">
        <p14:creationId xmlns:p14="http://schemas.microsoft.com/office/powerpoint/2010/main" val="8265242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G:\תמונות מהמצלמה גני ילדים מרץ 11\תמונות מהמצלמה גני ילדים וסטודנטים של פול מרץ 2011 1042.jpg">
            <a:extLst>
              <a:ext uri="{FF2B5EF4-FFF2-40B4-BE49-F238E27FC236}">
                <a16:creationId xmlns:a16="http://schemas.microsoft.com/office/drawing/2014/main" id="{71ADFB82-E843-4CF9-904C-227BB1EBB2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880" r="6987"/>
          <a:stretch/>
        </p:blipFill>
        <p:spPr bwMode="auto">
          <a:xfrm>
            <a:off x="0" y="0"/>
            <a:ext cx="9144000" cy="420928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7890A59-3640-4E70-88A6-18A388F3189E}"/>
              </a:ext>
            </a:extLst>
          </p:cNvPr>
          <p:cNvSpPr/>
          <p:nvPr/>
        </p:nvSpPr>
        <p:spPr>
          <a:xfrm>
            <a:off x="3995936" y="4437112"/>
            <a:ext cx="4887155" cy="2160240"/>
          </a:xfrm>
          <a:prstGeom prst="rect">
            <a:avLst/>
          </a:prstGeom>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fontAlgn="b"/>
            <a:endPar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endParaRPr>
          </a:p>
          <a:p>
            <a:pPr fontAlgn="b"/>
            <a:endPar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endParaRPr>
          </a:p>
          <a:p>
            <a:pPr fontAlgn="b"/>
            <a:r>
              <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rPr>
              <a:t>פעילויות יצירתיות בגני הילדים</a:t>
            </a:r>
          </a:p>
          <a:p>
            <a:pPr fontAlgn="b"/>
            <a:r>
              <a:rPr lang="he-IL" sz="1600" b="1" dirty="0">
                <a:solidFill>
                  <a:schemeClr val="accent6">
                    <a:lumMod val="75000"/>
                  </a:schemeClr>
                </a:solidFill>
                <a:latin typeface="Guttman-Aram" panose="02010401010101010101" pitchFamily="2" charset="-79"/>
                <a:ea typeface="Tahoma" pitchFamily="34" charset="0"/>
                <a:cs typeface="Guttman-Aram" panose="02010401010101010101" pitchFamily="2" charset="-79"/>
              </a:rPr>
              <a:t>אוריגאמטריה – קיפולי נייר </a:t>
            </a:r>
          </a:p>
          <a:p>
            <a:pPr fontAlgn="b"/>
            <a:r>
              <a:rPr lang="he-IL" sz="1400" b="1" dirty="0">
                <a:solidFill>
                  <a:srgbClr val="000000"/>
                </a:solidFill>
                <a:latin typeface="Guttman-Aram" panose="02010401010101010101" pitchFamily="2" charset="-79"/>
                <a:ea typeface="Tahoma" pitchFamily="34" charset="0"/>
                <a:cs typeface="Guttman-Aram" panose="02010401010101010101" pitchFamily="2" charset="-79"/>
              </a:rPr>
              <a:t> </a:t>
            </a:r>
          </a:p>
          <a:p>
            <a:pPr fontAlgn="b"/>
            <a:r>
              <a:rPr lang="he-IL" b="1" dirty="0">
                <a:solidFill>
                  <a:srgbClr val="000000"/>
                </a:solidFill>
                <a:latin typeface="Guttman-Aram" panose="02010401010101010101" pitchFamily="2" charset="-79"/>
                <a:ea typeface="Tahoma" pitchFamily="34" charset="0"/>
                <a:cs typeface="Guttman-Aram" panose="02010401010101010101" pitchFamily="2" charset="-79"/>
              </a:rPr>
              <a:t>הילדים מקפלים וחוקרים את המצולעים שמצאו בנייר המקופל.</a:t>
            </a:r>
          </a:p>
          <a:p>
            <a:pPr fontAlgn="b"/>
            <a:r>
              <a:rPr lang="he-IL" b="1" dirty="0">
                <a:solidFill>
                  <a:srgbClr val="000000"/>
                </a:solidFill>
                <a:latin typeface="Guttman-Aram" panose="02010401010101010101" pitchFamily="2" charset="-79"/>
                <a:ea typeface="Tahoma" pitchFamily="34" charset="0"/>
                <a:cs typeface="Guttman-Aram" panose="02010401010101010101" pitchFamily="2" charset="-79"/>
              </a:rPr>
              <a:t>האתר המתוקשב מלווה את הגננת ומסייע לה להכיר את הנושאים בגיאומטריה</a:t>
            </a:r>
            <a:r>
              <a:rPr lang="en-US" b="1" dirty="0">
                <a:solidFill>
                  <a:srgbClr val="000000"/>
                </a:solidFill>
                <a:latin typeface="Guttman-Aram" panose="02010401010101010101" pitchFamily="2" charset="-79"/>
                <a:ea typeface="Tahoma" pitchFamily="34" charset="0"/>
                <a:cs typeface="Guttman-Aram" panose="02010401010101010101" pitchFamily="2" charset="-79"/>
              </a:rPr>
              <a:t> </a:t>
            </a:r>
            <a:r>
              <a:rPr lang="he-IL" b="1" dirty="0">
                <a:solidFill>
                  <a:srgbClr val="000000"/>
                </a:solidFill>
                <a:latin typeface="Guttman-Aram" panose="02010401010101010101" pitchFamily="2" charset="-79"/>
                <a:ea typeface="Tahoma" pitchFamily="34" charset="0"/>
                <a:cs typeface="Guttman-Aram" panose="02010401010101010101" pitchFamily="2" charset="-79"/>
              </a:rPr>
              <a:t>בדרך חוויתית.</a:t>
            </a:r>
          </a:p>
          <a:p>
            <a:pPr fontAlgn="b"/>
            <a:endParaRPr lang="he-IL" sz="1400" b="1" dirty="0">
              <a:solidFill>
                <a:srgbClr val="000000"/>
              </a:solidFill>
              <a:latin typeface="Guttman-Aram" panose="02010401010101010101" pitchFamily="2" charset="-79"/>
              <a:ea typeface="Tahoma" pitchFamily="34" charset="0"/>
              <a:cs typeface="Guttman-Aram" panose="02010401010101010101" pitchFamily="2" charset="-79"/>
            </a:endParaRPr>
          </a:p>
          <a:p>
            <a:pPr fontAlgn="b"/>
            <a:endParaRPr lang="he-IL" sz="1400" dirty="0">
              <a:solidFill>
                <a:srgbClr val="000000"/>
              </a:solidFill>
              <a:latin typeface="Guttman-Aram" panose="02010401010101010101" pitchFamily="2" charset="-79"/>
              <a:ea typeface="Tahoma" pitchFamily="34" charset="0"/>
              <a:cs typeface="Guttman-Aram" panose="02010401010101010101" pitchFamily="2" charset="-79"/>
            </a:endParaRPr>
          </a:p>
        </p:txBody>
      </p:sp>
      <p:pic>
        <p:nvPicPr>
          <p:cNvPr id="17" name="Picture 16" descr="A close up of a card&#10;&#10;Description generated with high confidence">
            <a:extLst>
              <a:ext uri="{FF2B5EF4-FFF2-40B4-BE49-F238E27FC236}">
                <a16:creationId xmlns:a16="http://schemas.microsoft.com/office/drawing/2014/main" id="{395F2461-860B-4FE5-83D2-60B8EB618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27" t="1577"/>
          <a:stretch/>
        </p:blipFill>
        <p:spPr>
          <a:xfrm rot="5400000">
            <a:off x="1899857" y="4588975"/>
            <a:ext cx="2016225" cy="1424468"/>
          </a:xfrm>
          <a:prstGeom prst="rect">
            <a:avLst/>
          </a:prstGeom>
        </p:spPr>
      </p:pic>
      <p:pic>
        <p:nvPicPr>
          <p:cNvPr id="18" name="Picture 17" descr="A picture containing businesscard, stationary, envelope&#10;&#10;Description generated with high confidence">
            <a:extLst>
              <a:ext uri="{FF2B5EF4-FFF2-40B4-BE49-F238E27FC236}">
                <a16:creationId xmlns:a16="http://schemas.microsoft.com/office/drawing/2014/main" id="{BC21731A-DFE1-48CD-83F0-69808085A1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602" t="26878" r="16058" b="12627"/>
          <a:stretch/>
        </p:blipFill>
        <p:spPr>
          <a:xfrm rot="10800000">
            <a:off x="323528" y="4725144"/>
            <a:ext cx="1728192" cy="1062071"/>
          </a:xfrm>
          <a:prstGeom prst="rect">
            <a:avLst/>
          </a:prstGeom>
        </p:spPr>
      </p:pic>
      <p:pic>
        <p:nvPicPr>
          <p:cNvPr id="6" name="Picture 5" descr="לוגו למייל בעברית">
            <a:extLst>
              <a:ext uri="{FF2B5EF4-FFF2-40B4-BE49-F238E27FC236}">
                <a16:creationId xmlns:a16="http://schemas.microsoft.com/office/drawing/2014/main" id="{FB0629F5-279E-444C-8A0E-E36B0FAB7CA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4288" y="3140968"/>
            <a:ext cx="1907704" cy="936104"/>
          </a:xfrm>
          <a:prstGeom prst="rect">
            <a:avLst/>
          </a:prstGeom>
          <a:noFill/>
          <a:ln>
            <a:noFill/>
          </a:ln>
        </p:spPr>
      </p:pic>
    </p:spTree>
    <p:extLst>
      <p:ext uri="{BB962C8B-B14F-4D97-AF65-F5344CB8AC3E}">
        <p14:creationId xmlns:p14="http://schemas.microsoft.com/office/powerpoint/2010/main" val="200377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807763-35F7-4D1F-B010-83CBB6BF269D}"/>
              </a:ext>
            </a:extLst>
          </p:cNvPr>
          <p:cNvSpPr/>
          <p:nvPr/>
        </p:nvSpPr>
        <p:spPr>
          <a:xfrm>
            <a:off x="107504" y="2780928"/>
            <a:ext cx="8592125" cy="584775"/>
          </a:xfrm>
          <a:prstGeom prst="rect">
            <a:avLst/>
          </a:prstGeom>
          <a:solidFill>
            <a:schemeClr val="bg1"/>
          </a:solidFill>
          <a:ln w="9525">
            <a:solidFill>
              <a:srgbClr val="F8A34E"/>
            </a:solidFill>
          </a:ln>
        </p:spPr>
        <p:txBody>
          <a:bodyPr wrap="square">
            <a:spAutoFit/>
          </a:bodyPr>
          <a:lstStyle/>
          <a:p>
            <a:pPr fontAlgn="t"/>
            <a:r>
              <a:rPr lang="he-IL" sz="1600" dirty="0"/>
              <a:t> הפעילות באתר מיקדה אותי בפעולות שיש לעשות ובשאלות שיש לשאול את הילדים. בזמן הפעילות הרגשתי מוכנה ומאד ברורה לילדים, למרות שזו הפעילות הראשונה.</a:t>
            </a:r>
            <a:r>
              <a:rPr lang="en-US" sz="1600" dirty="0"/>
              <a:t> </a:t>
            </a:r>
          </a:p>
        </p:txBody>
      </p:sp>
      <p:sp>
        <p:nvSpPr>
          <p:cNvPr id="11" name="Footer Placeholder 2">
            <a:extLst>
              <a:ext uri="{FF2B5EF4-FFF2-40B4-BE49-F238E27FC236}">
                <a16:creationId xmlns:a16="http://schemas.microsoft.com/office/drawing/2014/main" id="{D0498640-0CDE-419F-B8DF-61BDEE802A2F}"/>
              </a:ext>
            </a:extLst>
          </p:cNvPr>
          <p:cNvSpPr>
            <a:spLocks noGrp="1"/>
          </p:cNvSpPr>
          <p:nvPr>
            <p:ph type="ftr" sz="quarter" idx="11"/>
          </p:nvPr>
        </p:nvSpPr>
        <p:spPr>
          <a:xfrm>
            <a:off x="1619672" y="6561298"/>
            <a:ext cx="5688632" cy="365125"/>
          </a:xfrm>
        </p:spPr>
        <p:txBody>
          <a:bodyPr/>
          <a:lstStyle/>
          <a:p>
            <a:pPr algn="r"/>
            <a:r>
              <a:rPr lang="he-IL" dirty="0"/>
              <a:t>כל הזכויות שמורות למרכז הישראלי לאוריגאמי ©</a:t>
            </a:r>
            <a:r>
              <a:rPr lang="en-US" dirty="0"/>
              <a:t>www.origametria.co.il    </a:t>
            </a:r>
            <a:r>
              <a:rPr lang="he-IL" dirty="0"/>
              <a:t>אוריגאמטריה ® </a:t>
            </a:r>
          </a:p>
        </p:txBody>
      </p:sp>
      <p:sp>
        <p:nvSpPr>
          <p:cNvPr id="10" name="Rectangle 9">
            <a:extLst>
              <a:ext uri="{FF2B5EF4-FFF2-40B4-BE49-F238E27FC236}">
                <a16:creationId xmlns:a16="http://schemas.microsoft.com/office/drawing/2014/main" id="{6DC9DBDD-E170-4F87-856F-9C8DD9E7546F}"/>
              </a:ext>
            </a:extLst>
          </p:cNvPr>
          <p:cNvSpPr/>
          <p:nvPr/>
        </p:nvSpPr>
        <p:spPr>
          <a:xfrm>
            <a:off x="107504" y="3501008"/>
            <a:ext cx="8556629" cy="338554"/>
          </a:xfrm>
          <a:prstGeom prst="rect">
            <a:avLst/>
          </a:prstGeom>
          <a:solidFill>
            <a:schemeClr val="bg1"/>
          </a:solidFill>
          <a:ln w="9525">
            <a:solidFill>
              <a:srgbClr val="F8A34E"/>
            </a:solidFill>
          </a:ln>
        </p:spPr>
        <p:txBody>
          <a:bodyPr wrap="square">
            <a:spAutoFit/>
          </a:bodyPr>
          <a:lstStyle/>
          <a:p>
            <a:r>
              <a:rPr lang="en-US" sz="1600" dirty="0" err="1"/>
              <a:t>הפעילות</a:t>
            </a:r>
            <a:r>
              <a:rPr lang="en-US" sz="1600" dirty="0"/>
              <a:t> </a:t>
            </a:r>
            <a:r>
              <a:rPr lang="en-US" sz="1600" dirty="0" err="1"/>
              <a:t>המוצגת</a:t>
            </a:r>
            <a:r>
              <a:rPr lang="en-US" sz="1600" dirty="0"/>
              <a:t> </a:t>
            </a:r>
            <a:r>
              <a:rPr lang="en-US" sz="1600" dirty="0" err="1"/>
              <a:t>באתר</a:t>
            </a:r>
            <a:r>
              <a:rPr lang="en-US" sz="1600" dirty="0"/>
              <a:t> </a:t>
            </a:r>
            <a:r>
              <a:rPr lang="en-US" sz="1600" dirty="0" err="1"/>
              <a:t>הייתה</a:t>
            </a:r>
            <a:r>
              <a:rPr lang="en-US" sz="1600" dirty="0"/>
              <a:t> </a:t>
            </a:r>
            <a:r>
              <a:rPr lang="en-US" sz="1600" dirty="0" err="1"/>
              <a:t>מאד</a:t>
            </a:r>
            <a:r>
              <a:rPr lang="en-US" sz="1600" dirty="0"/>
              <a:t> </a:t>
            </a:r>
            <a:r>
              <a:rPr lang="en-US" sz="1600" dirty="0" err="1"/>
              <a:t>ברורה</a:t>
            </a:r>
            <a:r>
              <a:rPr lang="en-US" sz="1600" dirty="0"/>
              <a:t> </a:t>
            </a:r>
            <a:r>
              <a:rPr lang="en-US" sz="1600" dirty="0" err="1"/>
              <a:t>ועזרה</a:t>
            </a:r>
            <a:r>
              <a:rPr lang="en-US" sz="1600" dirty="0"/>
              <a:t> </a:t>
            </a:r>
            <a:r>
              <a:rPr lang="en-US" sz="1600" dirty="0" err="1"/>
              <a:t>לי</a:t>
            </a:r>
            <a:r>
              <a:rPr lang="en-US" sz="1600" dirty="0"/>
              <a:t> </a:t>
            </a:r>
            <a:r>
              <a:rPr lang="en-US" sz="1600" dirty="0" err="1"/>
              <a:t>להתכונן</a:t>
            </a:r>
            <a:r>
              <a:rPr lang="en-US" sz="1600" dirty="0"/>
              <a:t> </a:t>
            </a:r>
            <a:r>
              <a:rPr lang="en-US" sz="1600" dirty="0" err="1"/>
              <a:t>היטב</a:t>
            </a:r>
            <a:r>
              <a:rPr lang="en-US" sz="1600" dirty="0"/>
              <a:t> </a:t>
            </a:r>
            <a:r>
              <a:rPr lang="en-US" sz="1600" dirty="0" err="1"/>
              <a:t>לפעילות</a:t>
            </a:r>
            <a:r>
              <a:rPr lang="en-US" sz="1600" dirty="0"/>
              <a:t> </a:t>
            </a:r>
            <a:r>
              <a:rPr lang="en-US" sz="1600" dirty="0" err="1"/>
              <a:t>עם</a:t>
            </a:r>
            <a:r>
              <a:rPr lang="en-US" sz="1600" dirty="0"/>
              <a:t> </a:t>
            </a:r>
            <a:r>
              <a:rPr lang="en-US" sz="1600" dirty="0" err="1"/>
              <a:t>הילדים</a:t>
            </a:r>
            <a:r>
              <a:rPr lang="en-US" sz="1600" dirty="0"/>
              <a:t>.</a:t>
            </a:r>
          </a:p>
        </p:txBody>
      </p:sp>
      <p:sp>
        <p:nvSpPr>
          <p:cNvPr id="12" name="Rectangle 11">
            <a:extLst>
              <a:ext uri="{FF2B5EF4-FFF2-40B4-BE49-F238E27FC236}">
                <a16:creationId xmlns:a16="http://schemas.microsoft.com/office/drawing/2014/main" id="{6861C478-F215-408B-AAF3-2C89D8833D17}"/>
              </a:ext>
            </a:extLst>
          </p:cNvPr>
          <p:cNvSpPr/>
          <p:nvPr/>
        </p:nvSpPr>
        <p:spPr>
          <a:xfrm>
            <a:off x="107504" y="4077072"/>
            <a:ext cx="8556629" cy="338554"/>
          </a:xfrm>
          <a:prstGeom prst="rect">
            <a:avLst/>
          </a:prstGeom>
          <a:solidFill>
            <a:schemeClr val="bg1"/>
          </a:solidFill>
          <a:ln w="9525">
            <a:solidFill>
              <a:srgbClr val="F8A34E"/>
            </a:solidFill>
          </a:ln>
        </p:spPr>
        <p:txBody>
          <a:bodyPr wrap="square">
            <a:spAutoFit/>
          </a:bodyPr>
          <a:lstStyle/>
          <a:p>
            <a:r>
              <a:rPr lang="he-IL" sz="1600" dirty="0">
                <a:solidFill>
                  <a:srgbClr val="000000"/>
                </a:solidFill>
                <a:latin typeface="Arial" panose="020B0604020202020204" pitchFamily="34" charset="0"/>
              </a:rPr>
              <a:t>הפעילות שמוצגת באתר סייעה רבות והדריכה אותי בדיוק כיצד לעבוד עם הילדים. היא מעולה!! וחוויתית!!!</a:t>
            </a:r>
            <a:r>
              <a:rPr lang="he-IL" sz="1600" dirty="0"/>
              <a:t> </a:t>
            </a:r>
            <a:endParaRPr lang="en-US" sz="1600" dirty="0"/>
          </a:p>
        </p:txBody>
      </p:sp>
      <p:sp>
        <p:nvSpPr>
          <p:cNvPr id="15" name="Rectangle 14">
            <a:extLst>
              <a:ext uri="{FF2B5EF4-FFF2-40B4-BE49-F238E27FC236}">
                <a16:creationId xmlns:a16="http://schemas.microsoft.com/office/drawing/2014/main" id="{EA0275CD-24FD-42D2-B7DC-C9E55C6B1431}"/>
              </a:ext>
            </a:extLst>
          </p:cNvPr>
          <p:cNvSpPr/>
          <p:nvPr/>
        </p:nvSpPr>
        <p:spPr>
          <a:xfrm>
            <a:off x="107504" y="4581128"/>
            <a:ext cx="8568515" cy="338554"/>
          </a:xfrm>
          <a:prstGeom prst="rect">
            <a:avLst/>
          </a:prstGeom>
          <a:solidFill>
            <a:schemeClr val="bg1"/>
          </a:solidFill>
          <a:ln w="9525">
            <a:solidFill>
              <a:srgbClr val="F8A34E"/>
            </a:solidFill>
          </a:ln>
        </p:spPr>
        <p:txBody>
          <a:bodyPr wrap="square">
            <a:spAutoFit/>
          </a:bodyPr>
          <a:lstStyle/>
          <a:p>
            <a:r>
              <a:rPr lang="en-US" sz="1600" dirty="0" err="1"/>
              <a:t>הפעילות</a:t>
            </a:r>
            <a:r>
              <a:rPr lang="en-US" sz="1600" dirty="0"/>
              <a:t> </a:t>
            </a:r>
            <a:r>
              <a:rPr lang="en-US" sz="1600" dirty="0" err="1"/>
              <a:t>באתר</a:t>
            </a:r>
            <a:r>
              <a:rPr lang="en-US" sz="1600" dirty="0"/>
              <a:t>- </a:t>
            </a:r>
            <a:r>
              <a:rPr lang="en-US" sz="1600" dirty="0" err="1"/>
              <a:t>הייתה</a:t>
            </a:r>
            <a:r>
              <a:rPr lang="en-US" sz="1600" dirty="0"/>
              <a:t> </a:t>
            </a:r>
            <a:r>
              <a:rPr lang="en-US" sz="1600" dirty="0" err="1"/>
              <a:t>מפורטת</a:t>
            </a:r>
            <a:r>
              <a:rPr lang="en-US" sz="1600" dirty="0"/>
              <a:t> </a:t>
            </a:r>
            <a:r>
              <a:rPr lang="en-US" sz="1600" dirty="0" err="1"/>
              <a:t>וברורה</a:t>
            </a:r>
            <a:r>
              <a:rPr lang="en-US" sz="1600" dirty="0"/>
              <a:t> </a:t>
            </a:r>
            <a:r>
              <a:rPr lang="en-US" sz="1600" dirty="0" err="1"/>
              <a:t>תוך</a:t>
            </a:r>
            <a:r>
              <a:rPr lang="en-US" sz="1600" dirty="0"/>
              <a:t> </a:t>
            </a:r>
            <a:r>
              <a:rPr lang="en-US" sz="1600" dirty="0" err="1"/>
              <a:t>מתן</a:t>
            </a:r>
            <a:r>
              <a:rPr lang="en-US" sz="1600" dirty="0"/>
              <a:t> </a:t>
            </a:r>
            <a:r>
              <a:rPr lang="he-IL" sz="1600" dirty="0"/>
              <a:t>הסברים </a:t>
            </a:r>
            <a:r>
              <a:rPr lang="en-US" sz="1600" dirty="0" err="1"/>
              <a:t>הערות</a:t>
            </a:r>
            <a:r>
              <a:rPr lang="en-US" sz="1600" dirty="0"/>
              <a:t> </a:t>
            </a:r>
            <a:r>
              <a:rPr lang="en-US" sz="1600" dirty="0" err="1"/>
              <a:t>והארות</a:t>
            </a:r>
            <a:r>
              <a:rPr lang="en-US" sz="1600" dirty="0"/>
              <a:t> </a:t>
            </a:r>
            <a:r>
              <a:rPr lang="en-US" sz="1600" dirty="0" err="1"/>
              <a:t>לגננת</a:t>
            </a:r>
            <a:r>
              <a:rPr lang="he-IL" sz="1600" dirty="0"/>
              <a:t>,</a:t>
            </a:r>
            <a:r>
              <a:rPr lang="en-US" sz="1600" dirty="0"/>
              <a:t> </a:t>
            </a:r>
            <a:r>
              <a:rPr lang="en-US" sz="1600" dirty="0" err="1"/>
              <a:t>הפעילות</a:t>
            </a:r>
            <a:r>
              <a:rPr lang="en-US" sz="1600" dirty="0"/>
              <a:t> </a:t>
            </a:r>
            <a:r>
              <a:rPr lang="en-US" sz="1600" dirty="0" err="1"/>
              <a:t>הייתה</a:t>
            </a:r>
            <a:r>
              <a:rPr lang="en-US" sz="1600" dirty="0"/>
              <a:t> </a:t>
            </a:r>
            <a:r>
              <a:rPr lang="en-US" sz="1600" dirty="0" err="1"/>
              <a:t>מובנת</a:t>
            </a:r>
            <a:r>
              <a:rPr lang="en-US" sz="1600" dirty="0"/>
              <a:t> </a:t>
            </a:r>
            <a:r>
              <a:rPr lang="en-US" sz="1600" dirty="0" err="1"/>
              <a:t>מאוד</a:t>
            </a:r>
            <a:r>
              <a:rPr lang="he-IL" sz="1600" dirty="0"/>
              <a:t>.</a:t>
            </a:r>
            <a:endParaRPr lang="en-US" sz="1600" dirty="0"/>
          </a:p>
        </p:txBody>
      </p:sp>
      <p:sp>
        <p:nvSpPr>
          <p:cNvPr id="16" name="Rectangle 15">
            <a:extLst>
              <a:ext uri="{FF2B5EF4-FFF2-40B4-BE49-F238E27FC236}">
                <a16:creationId xmlns:a16="http://schemas.microsoft.com/office/drawing/2014/main" id="{1C8D473C-78A1-44B9-8941-5830472BC270}"/>
              </a:ext>
            </a:extLst>
          </p:cNvPr>
          <p:cNvSpPr/>
          <p:nvPr/>
        </p:nvSpPr>
        <p:spPr>
          <a:xfrm>
            <a:off x="107504" y="5085184"/>
            <a:ext cx="8592125" cy="584775"/>
          </a:xfrm>
          <a:prstGeom prst="rect">
            <a:avLst/>
          </a:prstGeom>
          <a:solidFill>
            <a:schemeClr val="bg1"/>
          </a:solidFill>
          <a:ln w="9525">
            <a:solidFill>
              <a:srgbClr val="F8A34E"/>
            </a:solidFill>
          </a:ln>
        </p:spPr>
        <p:txBody>
          <a:bodyPr wrap="square">
            <a:spAutoFit/>
          </a:bodyPr>
          <a:lstStyle/>
          <a:p>
            <a:r>
              <a:rPr lang="he-IL" sz="1600" dirty="0"/>
              <a:t>הפעילות באתר המתוקשב סייעה לי רבות. בניתי את הפעילות בגן בהתאם למה שהוצג באתר. הרגשתי בטוחה ומוכנה מבחינת הידע ומערך הפעילות. </a:t>
            </a:r>
            <a:endParaRPr lang="en-US" sz="1600" dirty="0"/>
          </a:p>
        </p:txBody>
      </p:sp>
      <p:sp>
        <p:nvSpPr>
          <p:cNvPr id="14" name="כותרת 1">
            <a:extLst>
              <a:ext uri="{FF2B5EF4-FFF2-40B4-BE49-F238E27FC236}">
                <a16:creationId xmlns:a16="http://schemas.microsoft.com/office/drawing/2014/main" id="{63499617-51EB-49E3-BB0C-A4BA116F17C4}"/>
              </a:ext>
            </a:extLst>
          </p:cNvPr>
          <p:cNvSpPr txBox="1">
            <a:spLocks/>
          </p:cNvSpPr>
          <p:nvPr/>
        </p:nvSpPr>
        <p:spPr bwMode="auto">
          <a:xfrm>
            <a:off x="3851920" y="260648"/>
            <a:ext cx="4890781" cy="444538"/>
          </a:xfrm>
          <a:prstGeom prst="rect">
            <a:avLst/>
          </a:prstGeom>
          <a:solidFill>
            <a:srgbClr val="FF9966"/>
          </a:solidFill>
          <a:ln w="3175">
            <a:solidFill>
              <a:srgbClr val="F8A34E"/>
            </a:solidFill>
          </a:ln>
          <a:extLst/>
        </p:spPr>
        <p:txBody>
          <a:bodyPr vert="horz" wrap="square" lIns="91440" tIns="45720" rIns="91440" bIns="45720" numCol="1" anchor="ctr" anchorCtr="0" compatLnSpc="1">
            <a:prstTxWarp prst="textNoShape">
              <a:avLst/>
            </a:prstTxWarp>
            <a:normAutofit fontScale="250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2800" b="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12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משוב מ</a:t>
            </a:r>
            <a:r>
              <a:rPr lang="he-IL" sz="11200" kern="0" dirty="0">
                <a:solidFill>
                  <a:schemeClr val="tx1"/>
                </a:solidFill>
                <a:latin typeface="Guttman-Aram" panose="02010401010101010101" pitchFamily="2" charset="-79"/>
                <a:cs typeface="Guttman-Aram" panose="02010401010101010101" pitchFamily="2" charset="-79"/>
              </a:rPr>
              <a:t>ה</a:t>
            </a:r>
            <a:r>
              <a:rPr kumimoji="0" lang="he-IL" sz="11200" i="0" u="none" strike="noStrike" kern="0" cap="none" spc="0" normalizeH="0" baseline="0" noProof="0" dirty="0">
                <a:ln>
                  <a:noFill/>
                </a:ln>
                <a:solidFill>
                  <a:schemeClr val="tx1"/>
                </a:solidFill>
                <a:effectLst/>
                <a:uLnTx/>
                <a:uFillTx/>
                <a:latin typeface="Guttman-Aram" panose="02010401010101010101" pitchFamily="2" charset="-79"/>
                <a:ea typeface="+mj-ea"/>
                <a:cs typeface="Guttman-Aram" panose="02010401010101010101" pitchFamily="2" charset="-79"/>
              </a:rPr>
              <a:t>גננות על האתר המתוקשב </a:t>
            </a:r>
            <a:endParaRPr lang="en-US" sz="11200" dirty="0">
              <a:solidFill>
                <a:schemeClr val="bg1"/>
              </a:solidFill>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lang="he-IL" sz="2800" kern="0" dirty="0">
              <a:solidFill>
                <a:schemeClr val="tx1"/>
              </a:solidFill>
              <a:latin typeface="Guttman-Aram" panose="02010401010101010101" pitchFamily="2" charset="-79"/>
              <a:cs typeface="Guttman-Aram" panose="02010401010101010101" pitchFamily="2" charset="-79"/>
            </a:endParaRPr>
          </a:p>
        </p:txBody>
      </p:sp>
      <p:grpSp>
        <p:nvGrpSpPr>
          <p:cNvPr id="17" name="Group 16">
            <a:extLst>
              <a:ext uri="{FF2B5EF4-FFF2-40B4-BE49-F238E27FC236}">
                <a16:creationId xmlns:a16="http://schemas.microsoft.com/office/drawing/2014/main" id="{E8903B83-CD5D-40B2-85CA-918FE4227FA5}"/>
              </a:ext>
            </a:extLst>
          </p:cNvPr>
          <p:cNvGrpSpPr/>
          <p:nvPr/>
        </p:nvGrpSpPr>
        <p:grpSpPr>
          <a:xfrm>
            <a:off x="5292080" y="836712"/>
            <a:ext cx="3414503" cy="1656184"/>
            <a:chOff x="936078" y="1072577"/>
            <a:chExt cx="4494623" cy="2121916"/>
          </a:xfrm>
        </p:grpSpPr>
        <p:sp>
          <p:nvSpPr>
            <p:cNvPr id="18" name="כותרת 1">
              <a:extLst>
                <a:ext uri="{FF2B5EF4-FFF2-40B4-BE49-F238E27FC236}">
                  <a16:creationId xmlns:a16="http://schemas.microsoft.com/office/drawing/2014/main" id="{898A9A38-145D-41A9-B2A6-A25932E3CF14}"/>
                </a:ext>
              </a:extLst>
            </p:cNvPr>
            <p:cNvSpPr txBox="1">
              <a:spLocks/>
            </p:cNvSpPr>
            <p:nvPr/>
          </p:nvSpPr>
          <p:spPr bwMode="auto">
            <a:xfrm>
              <a:off x="936078" y="2618429"/>
              <a:ext cx="4494623" cy="576064"/>
            </a:xfrm>
            <a:prstGeom prst="rect">
              <a:avLst/>
            </a:prstGeom>
            <a:solidFill>
              <a:srgbClr val="FF9966"/>
            </a:solidFill>
            <a:ln w="3175">
              <a:solidFill>
                <a:srgbClr val="F8A34E"/>
              </a:solidFill>
            </a:ln>
            <a:extLst/>
          </p:spPr>
          <p:txBody>
            <a:bodyPr vert="horz" wrap="square" lIns="91440" tIns="45720" rIns="91440" bIns="45720" numCol="1" anchor="ctr" anchorCtr="0" compatLnSpc="1">
              <a:prstTxWarp prst="textNoShape">
                <a:avLst/>
              </a:prstTxWarp>
              <a:normAutofit fontScale="47500" lnSpcReduction="20000"/>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algn="ctr" defTabSz="914400" rtl="1" eaLnBrk="1" fontAlgn="auto" latinLnBrk="0" hangingPunct="1">
                <a:lnSpc>
                  <a:spcPct val="170000"/>
                </a:lnSpc>
                <a:spcBef>
                  <a:spcPts val="0"/>
                </a:spcBef>
                <a:spcAft>
                  <a:spcPts val="0"/>
                </a:spcAft>
                <a:buClrTx/>
                <a:buSzTx/>
                <a:buFontTx/>
                <a:buNone/>
                <a:tabLst/>
                <a:defRPr/>
              </a:pPr>
              <a:r>
                <a:rPr lang="en-US" sz="3300" b="1" kern="0" dirty="0">
                  <a:solidFill>
                    <a:schemeClr val="tx1"/>
                  </a:solidFill>
                  <a:latin typeface="Aharoni" panose="02010803020104030203" pitchFamily="2" charset="-79"/>
                  <a:cs typeface="Aharoni" panose="02010803020104030203" pitchFamily="2" charset="-79"/>
                </a:rPr>
                <a:t>www.origametria.co.il</a:t>
              </a:r>
              <a:endParaRPr lang="he-IL" sz="3300" b="1" kern="0" dirty="0">
                <a:solidFill>
                  <a:schemeClr val="tx1"/>
                </a:solidFill>
                <a:latin typeface="Aharoni" panose="02010803020104030203" pitchFamily="2" charset="-79"/>
                <a:cs typeface="Aharoni" panose="02010803020104030203" pitchFamily="2" charset="-79"/>
              </a:endParaRPr>
            </a:p>
          </p:txBody>
        </p:sp>
        <p:pic>
          <p:nvPicPr>
            <p:cNvPr id="20" name="Picture 19">
              <a:extLst>
                <a:ext uri="{FF2B5EF4-FFF2-40B4-BE49-F238E27FC236}">
                  <a16:creationId xmlns:a16="http://schemas.microsoft.com/office/drawing/2014/main" id="{B170D1C6-C937-45C3-A922-D498931E06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07" t="32423" r="26083" b="28213"/>
            <a:stretch/>
          </p:blipFill>
          <p:spPr>
            <a:xfrm>
              <a:off x="966205" y="1072577"/>
              <a:ext cx="4464496" cy="1540261"/>
            </a:xfrm>
            <a:prstGeom prst="rect">
              <a:avLst/>
            </a:prstGeom>
            <a:ln w="3175">
              <a:solidFill>
                <a:srgbClr val="F8A34E"/>
              </a:solidFill>
            </a:ln>
            <a:effectLst>
              <a:outerShdw blurRad="292100" dist="139700" dir="2700000" algn="tl" rotWithShape="0">
                <a:srgbClr val="333333">
                  <a:alpha val="65000"/>
                </a:srgbClr>
              </a:outerShdw>
            </a:effectLst>
          </p:spPr>
        </p:pic>
      </p:grpSp>
      <p:sp>
        <p:nvSpPr>
          <p:cNvPr id="2" name="Rectangle 1">
            <a:extLst>
              <a:ext uri="{FF2B5EF4-FFF2-40B4-BE49-F238E27FC236}">
                <a16:creationId xmlns:a16="http://schemas.microsoft.com/office/drawing/2014/main" id="{BD932C16-DE80-4764-A020-21AA3EB616FC}"/>
              </a:ext>
            </a:extLst>
          </p:cNvPr>
          <p:cNvSpPr/>
          <p:nvPr/>
        </p:nvSpPr>
        <p:spPr>
          <a:xfrm>
            <a:off x="107504" y="5805264"/>
            <a:ext cx="8568952" cy="646331"/>
          </a:xfrm>
          <a:prstGeom prst="rect">
            <a:avLst/>
          </a:prstGeom>
          <a:ln w="9525">
            <a:solidFill>
              <a:schemeClr val="accent6"/>
            </a:solidFill>
          </a:ln>
        </p:spPr>
        <p:txBody>
          <a:bodyPr wrap="square">
            <a:spAutoFit/>
          </a:bodyPr>
          <a:lstStyle/>
          <a:p>
            <a:r>
              <a:rPr lang="he-IL" dirty="0"/>
              <a:t>הפעילות בגן הייתה מוצלחת ומגוונת. הרגשתי שהעשרתי את הבנות במושגים חדשים ולמדתי מהדמיון הפורה שלהן.</a:t>
            </a:r>
            <a:endParaRPr lang="en-US" dirty="0"/>
          </a:p>
        </p:txBody>
      </p:sp>
    </p:spTree>
    <p:extLst>
      <p:ext uri="{BB962C8B-B14F-4D97-AF65-F5344CB8AC3E}">
        <p14:creationId xmlns:p14="http://schemas.microsoft.com/office/powerpoint/2010/main" val="16191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14404</TotalTime>
  <Words>1204</Words>
  <Application>Microsoft Office PowerPoint</Application>
  <PresentationFormat>On-screen Show (4:3)</PresentationFormat>
  <Paragraphs>147</Paragraphs>
  <Slides>17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Aharoni</vt:lpstr>
      <vt:lpstr>Arial</vt:lpstr>
      <vt:lpstr>Calibri</vt:lpstr>
      <vt:lpstr>Guttman-Aram</vt:lpstr>
      <vt:lpstr>Tahoma</vt:lpstr>
      <vt:lpstr>Times New Roman</vt:lpstr>
      <vt:lpstr>Wingdings</vt:lpstr>
      <vt:lpstr>Office Theme</vt:lpstr>
      <vt:lpstr>1_Default Design</vt:lpstr>
      <vt:lpstr>אוריגאמטריה בגן – קיפולי נייר  אתר מתוקשב המלווה את הגננת בפעילויות בגן</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origami</dc:creator>
  <cp:lastModifiedBy>Paul Jackson Miri Golan</cp:lastModifiedBy>
  <cp:revision>242</cp:revision>
  <dcterms:created xsi:type="dcterms:W3CDTF">2014-05-30T04:07:02Z</dcterms:created>
  <dcterms:modified xsi:type="dcterms:W3CDTF">2018-05-31T05:22:07Z</dcterms:modified>
</cp:coreProperties>
</file>